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91" r:id="rId3"/>
    <p:sldId id="259" r:id="rId4"/>
    <p:sldId id="280" r:id="rId5"/>
    <p:sldId id="270" r:id="rId6"/>
    <p:sldId id="288" r:id="rId7"/>
    <p:sldId id="305" r:id="rId8"/>
    <p:sldId id="297" r:id="rId9"/>
    <p:sldId id="307" r:id="rId10"/>
    <p:sldId id="309" r:id="rId11"/>
    <p:sldId id="308" r:id="rId12"/>
    <p:sldId id="306" r:id="rId13"/>
    <p:sldId id="312" r:id="rId14"/>
    <p:sldId id="282" r:id="rId15"/>
    <p:sldId id="283" r:id="rId16"/>
    <p:sldId id="284" r:id="rId17"/>
    <p:sldId id="285" r:id="rId18"/>
    <p:sldId id="271" r:id="rId19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A66"/>
    <a:srgbClr val="0077B6"/>
    <a:srgbClr val="16214B"/>
    <a:srgbClr val="EB984A"/>
    <a:srgbClr val="FDCF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6" autoAdjust="0"/>
    <p:restoredTop sz="94622" autoAdjust="0"/>
  </p:normalViewPr>
  <p:slideViewPr>
    <p:cSldViewPr>
      <p:cViewPr varScale="1">
        <p:scale>
          <a:sx n="47" d="100"/>
          <a:sy n="47" d="100"/>
        </p:scale>
        <p:origin x="7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xmlns="" id="{9E09D63A-FB56-4253-A3FD-097896D7B7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BCA1A1B6-D8F9-439E-98F1-B0AB6D9F0F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D38E8-CB78-4368-B77B-108E6019C6AD}" type="datetimeFigureOut">
              <a:rPr lang="es-PA" smtClean="0"/>
              <a:t>11/04/2020</a:t>
            </a:fld>
            <a:endParaRPr lang="es-PA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307CB29C-C60F-44A4-8C12-67CC644A94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D311A9DC-5E13-48A5-948C-2AE22C26F2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EDB50-CAA3-4178-8D0F-BC4BD0AB4A9F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47794417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BCBD4-4251-4D0D-B2C5-5DAE052A620A}" type="datetimeFigureOut">
              <a:rPr lang="es-PA" smtClean="0"/>
              <a:t>11/04/2020</a:t>
            </a:fld>
            <a:endParaRPr lang="es-PA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2F1CC-DDF2-4AA5-92F8-682C3D554B59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94411707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FA5A-772B-4234-BF59-942E5BF1C079}" type="datetime1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8682-8E65-47C8-AB37-B8F444D26A50}" type="datetime1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34FEF-71D2-4BBF-83EB-D51EFDE24CB3}" type="datetime1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9F40-3D35-4F02-8223-0A56406C12F4}" type="datetime1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0F85-B186-42E6-8DEB-62922F894D2D}" type="datetime1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F4AD-1F28-432B-9E36-08CE5FC0914D}" type="datetime1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16762-3D2B-4306-BF88-20F30A9E60BA}" type="datetime1">
              <a:rPr lang="en-US" smtClean="0"/>
              <a:t>11/4/2020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40701-E3E8-4E2B-A1EB-407D8B5C1DF8}" type="datetime1">
              <a:rPr lang="en-US" smtClean="0"/>
              <a:t>11/4/2020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91C68-AF8C-4926-A917-3B81536B9506}" type="datetime1">
              <a:rPr lang="en-US" smtClean="0"/>
              <a:t>11/4/2020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396F-0AB0-4510-B555-517F956911DE}" type="datetime1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087A-1ADE-48F9-8B32-411A689ACEF6}" type="datetime1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35BB7-C37E-42F3-A9CB-EE14ECB03AA1}" type="datetime1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A29398BB-6F62-472B-88B2-8D942FEBFB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Imagen 13" descr="Imagen que contiene luz, vista, oscuro, espejo&#10;&#10;Descripción generada automáticamente">
            <a:extLst>
              <a:ext uri="{FF2B5EF4-FFF2-40B4-BE49-F238E27FC236}">
                <a16:creationId xmlns:a16="http://schemas.microsoft.com/office/drawing/2014/main" xmlns="" id="{25291EC7-7B3A-410D-B814-A79E4EFFE5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32" b="2450"/>
          <a:stretch/>
        </p:blipFill>
        <p:spPr>
          <a:xfrm>
            <a:off x="20" y="10"/>
            <a:ext cx="18287980" cy="10286990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FD367FDA-2141-45CD-BBF9-48670C11D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49971" y="1610665"/>
            <a:ext cx="8928607" cy="6618972"/>
          </a:xfrm>
          <a:custGeom>
            <a:avLst/>
            <a:gdLst>
              <a:gd name="connsiteX0" fmla="*/ 5087889 w 5952405"/>
              <a:gd name="connsiteY0" fmla="*/ 880798 h 4412648"/>
              <a:gd name="connsiteX1" fmla="*/ 5602872 w 5952405"/>
              <a:gd name="connsiteY1" fmla="*/ 880798 h 4412648"/>
              <a:gd name="connsiteX2" fmla="*/ 5682956 w 5952405"/>
              <a:gd name="connsiteY2" fmla="*/ 927340 h 4412648"/>
              <a:gd name="connsiteX3" fmla="*/ 5939892 w 5952405"/>
              <a:gd name="connsiteY3" fmla="*/ 1371716 h 4412648"/>
              <a:gd name="connsiteX4" fmla="*/ 5939892 w 5952405"/>
              <a:gd name="connsiteY4" fmla="*/ 1462586 h 4412648"/>
              <a:gd name="connsiteX5" fmla="*/ 5682956 w 5952405"/>
              <a:gd name="connsiteY5" fmla="*/ 1906962 h 4412648"/>
              <a:gd name="connsiteX6" fmla="*/ 5602872 w 5952405"/>
              <a:gd name="connsiteY6" fmla="*/ 1953505 h 4412648"/>
              <a:gd name="connsiteX7" fmla="*/ 5087889 w 5952405"/>
              <a:gd name="connsiteY7" fmla="*/ 1953505 h 4412648"/>
              <a:gd name="connsiteX8" fmla="*/ 5008916 w 5952405"/>
              <a:gd name="connsiteY8" fmla="*/ 1906962 h 4412648"/>
              <a:gd name="connsiteX9" fmla="*/ 4750868 w 5952405"/>
              <a:gd name="connsiteY9" fmla="*/ 1462586 h 4412648"/>
              <a:gd name="connsiteX10" fmla="*/ 4750868 w 5952405"/>
              <a:gd name="connsiteY10" fmla="*/ 1371716 h 4412648"/>
              <a:gd name="connsiteX11" fmla="*/ 5008916 w 5952405"/>
              <a:gd name="connsiteY11" fmla="*/ 927340 h 4412648"/>
              <a:gd name="connsiteX12" fmla="*/ 5087889 w 5952405"/>
              <a:gd name="connsiteY12" fmla="*/ 880798 h 4412648"/>
              <a:gd name="connsiteX13" fmla="*/ 1437823 w 5952405"/>
              <a:gd name="connsiteY13" fmla="*/ 0 h 4412648"/>
              <a:gd name="connsiteX14" fmla="*/ 3556238 w 5952405"/>
              <a:gd name="connsiteY14" fmla="*/ 0 h 4412648"/>
              <a:gd name="connsiteX15" fmla="*/ 3885668 w 5952405"/>
              <a:gd name="connsiteY15" fmla="*/ 191458 h 4412648"/>
              <a:gd name="connsiteX16" fmla="*/ 4942588 w 5952405"/>
              <a:gd name="connsiteY16" fmla="*/ 2019425 h 4412648"/>
              <a:gd name="connsiteX17" fmla="*/ 4942588 w 5952405"/>
              <a:gd name="connsiteY17" fmla="*/ 2393224 h 4412648"/>
              <a:gd name="connsiteX18" fmla="*/ 4550147 w 5952405"/>
              <a:gd name="connsiteY18" fmla="*/ 3071961 h 4412648"/>
              <a:gd name="connsiteX19" fmla="*/ 4549818 w 5952405"/>
              <a:gd name="connsiteY19" fmla="*/ 3072530 h 4412648"/>
              <a:gd name="connsiteX20" fmla="*/ 4539741 w 5952405"/>
              <a:gd name="connsiteY20" fmla="*/ 3072530 h 4412648"/>
              <a:gd name="connsiteX21" fmla="*/ 3588169 w 5952405"/>
              <a:gd name="connsiteY21" fmla="*/ 3072530 h 4412648"/>
              <a:gd name="connsiteX22" fmla="*/ 3432811 w 5952405"/>
              <a:gd name="connsiteY22" fmla="*/ 3158889 h 4412648"/>
              <a:gd name="connsiteX23" fmla="*/ 2889055 w 5952405"/>
              <a:gd name="connsiteY23" fmla="*/ 4089642 h 4412648"/>
              <a:gd name="connsiteX24" fmla="*/ 2889055 w 5952405"/>
              <a:gd name="connsiteY24" fmla="*/ 4268756 h 4412648"/>
              <a:gd name="connsiteX25" fmla="*/ 2957025 w 5952405"/>
              <a:gd name="connsiteY25" fmla="*/ 4385100 h 4412648"/>
              <a:gd name="connsiteX26" fmla="*/ 2973119 w 5952405"/>
              <a:gd name="connsiteY26" fmla="*/ 4412648 h 4412648"/>
              <a:gd name="connsiteX27" fmla="*/ 2913734 w 5952405"/>
              <a:gd name="connsiteY27" fmla="*/ 4412648 h 4412648"/>
              <a:gd name="connsiteX28" fmla="*/ 1437823 w 5952405"/>
              <a:gd name="connsiteY28" fmla="*/ 4412648 h 4412648"/>
              <a:gd name="connsiteX29" fmla="*/ 1112968 w 5952405"/>
              <a:gd name="connsiteY29" fmla="*/ 4221190 h 4412648"/>
              <a:gd name="connsiteX30" fmla="*/ 51474 w 5952405"/>
              <a:gd name="connsiteY30" fmla="*/ 2393224 h 4412648"/>
              <a:gd name="connsiteX31" fmla="*/ 51474 w 5952405"/>
              <a:gd name="connsiteY31" fmla="*/ 2019425 h 4412648"/>
              <a:gd name="connsiteX32" fmla="*/ 1112968 w 5952405"/>
              <a:gd name="connsiteY32" fmla="*/ 191458 h 4412648"/>
              <a:gd name="connsiteX33" fmla="*/ 1437823 w 5952405"/>
              <a:gd name="connsiteY33" fmla="*/ 0 h 441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952405" h="4412648">
                <a:moveTo>
                  <a:pt x="5087889" y="880798"/>
                </a:moveTo>
                <a:cubicBezTo>
                  <a:pt x="5087889" y="880798"/>
                  <a:pt x="5087889" y="880798"/>
                  <a:pt x="5602872" y="880798"/>
                </a:cubicBezTo>
                <a:cubicBezTo>
                  <a:pt x="5636241" y="880798"/>
                  <a:pt x="5666272" y="898528"/>
                  <a:pt x="5682956" y="927340"/>
                </a:cubicBezTo>
                <a:cubicBezTo>
                  <a:pt x="5682956" y="927340"/>
                  <a:pt x="5682956" y="927340"/>
                  <a:pt x="5939892" y="1371716"/>
                </a:cubicBezTo>
                <a:cubicBezTo>
                  <a:pt x="5956576" y="1399421"/>
                  <a:pt x="5956576" y="1434882"/>
                  <a:pt x="5939892" y="1462586"/>
                </a:cubicBezTo>
                <a:cubicBezTo>
                  <a:pt x="5939892" y="1462586"/>
                  <a:pt x="5939892" y="1462586"/>
                  <a:pt x="5682956" y="1906962"/>
                </a:cubicBezTo>
                <a:cubicBezTo>
                  <a:pt x="5666272" y="1935775"/>
                  <a:pt x="5636241" y="1953505"/>
                  <a:pt x="5602872" y="1953505"/>
                </a:cubicBezTo>
                <a:cubicBezTo>
                  <a:pt x="5602872" y="1953505"/>
                  <a:pt x="5602872" y="1953505"/>
                  <a:pt x="5087889" y="1953505"/>
                </a:cubicBezTo>
                <a:cubicBezTo>
                  <a:pt x="5055632" y="1953505"/>
                  <a:pt x="5024489" y="1935775"/>
                  <a:pt x="5008916" y="1906962"/>
                </a:cubicBezTo>
                <a:cubicBezTo>
                  <a:pt x="5008916" y="1906962"/>
                  <a:pt x="5008916" y="1906962"/>
                  <a:pt x="4750868" y="1462586"/>
                </a:cubicBezTo>
                <a:cubicBezTo>
                  <a:pt x="4734184" y="1434882"/>
                  <a:pt x="4734184" y="1399421"/>
                  <a:pt x="4750868" y="1371716"/>
                </a:cubicBezTo>
                <a:cubicBezTo>
                  <a:pt x="4750868" y="1371716"/>
                  <a:pt x="4750868" y="1371716"/>
                  <a:pt x="5008916" y="927340"/>
                </a:cubicBezTo>
                <a:cubicBezTo>
                  <a:pt x="5024489" y="898528"/>
                  <a:pt x="5055632" y="880798"/>
                  <a:pt x="5087889" y="880798"/>
                </a:cubicBezTo>
                <a:close/>
                <a:moveTo>
                  <a:pt x="1437823" y="0"/>
                </a:moveTo>
                <a:cubicBezTo>
                  <a:pt x="1437823" y="0"/>
                  <a:pt x="1437823" y="0"/>
                  <a:pt x="3556238" y="0"/>
                </a:cubicBezTo>
                <a:cubicBezTo>
                  <a:pt x="3693500" y="0"/>
                  <a:pt x="3817038" y="72936"/>
                  <a:pt x="3885668" y="191458"/>
                </a:cubicBezTo>
                <a:cubicBezTo>
                  <a:pt x="3885668" y="191458"/>
                  <a:pt x="3885668" y="191458"/>
                  <a:pt x="4942588" y="2019425"/>
                </a:cubicBezTo>
                <a:cubicBezTo>
                  <a:pt x="5011220" y="2133388"/>
                  <a:pt x="5011220" y="2279261"/>
                  <a:pt x="4942588" y="2393224"/>
                </a:cubicBezTo>
                <a:cubicBezTo>
                  <a:pt x="4942588" y="2393224"/>
                  <a:pt x="4942588" y="2393224"/>
                  <a:pt x="4550147" y="3071961"/>
                </a:cubicBezTo>
                <a:lnTo>
                  <a:pt x="4549818" y="3072530"/>
                </a:lnTo>
                <a:lnTo>
                  <a:pt x="4539741" y="3072530"/>
                </a:lnTo>
                <a:cubicBezTo>
                  <a:pt x="4403802" y="3072530"/>
                  <a:pt x="4131924" y="3072530"/>
                  <a:pt x="3588169" y="3072530"/>
                </a:cubicBezTo>
                <a:cubicBezTo>
                  <a:pt x="3529910" y="3072530"/>
                  <a:pt x="3458704" y="3110912"/>
                  <a:pt x="3432811" y="3158889"/>
                </a:cubicBezTo>
                <a:cubicBezTo>
                  <a:pt x="3432811" y="3158889"/>
                  <a:pt x="3432811" y="3158889"/>
                  <a:pt x="2889055" y="4089642"/>
                </a:cubicBezTo>
                <a:cubicBezTo>
                  <a:pt x="2859925" y="4140817"/>
                  <a:pt x="2859925" y="4217580"/>
                  <a:pt x="2889055" y="4268756"/>
                </a:cubicBezTo>
                <a:cubicBezTo>
                  <a:pt x="2889055" y="4268756"/>
                  <a:pt x="2889055" y="4268756"/>
                  <a:pt x="2957025" y="4385100"/>
                </a:cubicBezTo>
                <a:lnTo>
                  <a:pt x="2973119" y="4412648"/>
                </a:lnTo>
                <a:lnTo>
                  <a:pt x="2913734" y="4412648"/>
                </a:lnTo>
                <a:cubicBezTo>
                  <a:pt x="2599952" y="4412648"/>
                  <a:pt x="2132928" y="4412648"/>
                  <a:pt x="1437823" y="4412648"/>
                </a:cubicBezTo>
                <a:cubicBezTo>
                  <a:pt x="1305136" y="4412648"/>
                  <a:pt x="1177025" y="4339712"/>
                  <a:pt x="1112968" y="4221190"/>
                </a:cubicBezTo>
                <a:cubicBezTo>
                  <a:pt x="1112968" y="4221190"/>
                  <a:pt x="1112968" y="4221190"/>
                  <a:pt x="51474" y="2393224"/>
                </a:cubicBezTo>
                <a:cubicBezTo>
                  <a:pt x="-17158" y="2279261"/>
                  <a:pt x="-17158" y="2133388"/>
                  <a:pt x="51474" y="2019425"/>
                </a:cubicBezTo>
                <a:cubicBezTo>
                  <a:pt x="51474" y="2019425"/>
                  <a:pt x="51474" y="2019425"/>
                  <a:pt x="1112968" y="191458"/>
                </a:cubicBezTo>
                <a:cubicBezTo>
                  <a:pt x="1177025" y="72936"/>
                  <a:pt x="1305136" y="0"/>
                  <a:pt x="143782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209800" y="2628900"/>
            <a:ext cx="5291248" cy="26883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kern="1200" spc="630">
                <a:solidFill>
                  <a:schemeClr val="bg1"/>
                </a:solidFill>
                <a:latin typeface="Quire Sans" panose="020B0502040400020003" pitchFamily="34" charset="0"/>
                <a:ea typeface="+mj-ea"/>
                <a:cs typeface="Quire Sans" panose="020B0502040400020003" pitchFamily="34" charset="0"/>
              </a:rPr>
              <a:t>CALIDAD DEL DATO</a:t>
            </a:r>
            <a:endParaRPr lang="en-US" sz="6600" b="1" kern="1200" spc="630" dirty="0">
              <a:solidFill>
                <a:schemeClr val="bg1"/>
              </a:solidFill>
              <a:latin typeface="Quire Sans" panose="020B0502040400020003" pitchFamily="34" charset="0"/>
              <a:ea typeface="+mj-ea"/>
              <a:cs typeface="Quire Sans" panose="020B0502040400020003" pitchFamily="34" charset="0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89E7A3B0-8177-473E-B1D0-59D0661DCB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50781" y="6220206"/>
            <a:ext cx="3790509" cy="3320005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solidFill>
            <a:srgbClr val="FFFFFF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AutoShape 5"/>
          <p:cNvSpPr/>
          <p:nvPr/>
        </p:nvSpPr>
        <p:spPr>
          <a:xfrm>
            <a:off x="0" y="8069953"/>
            <a:ext cx="18288000" cy="2255147"/>
          </a:xfrm>
          <a:prstGeom prst="rect">
            <a:avLst/>
          </a:prstGeom>
          <a:solidFill>
            <a:srgbClr val="16214B"/>
          </a:solidFill>
        </p:spPr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F859ADFE-4D43-49E7-B25E-145890BA6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7200" y="8191500"/>
            <a:ext cx="2442600" cy="165506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7A6B0645-E117-41EE-A348-262C76AC96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6591300"/>
            <a:ext cx="2514600" cy="1207856"/>
          </a:xfrm>
          <a:prstGeom prst="rect">
            <a:avLst/>
          </a:prstGeom>
        </p:spPr>
      </p:pic>
      <p:sp>
        <p:nvSpPr>
          <p:cNvPr id="16" name="Marcador de número de diapositiva 15">
            <a:extLst>
              <a:ext uri="{FF2B5EF4-FFF2-40B4-BE49-F238E27FC236}">
                <a16:creationId xmlns:a16="http://schemas.microsoft.com/office/drawing/2014/main" xmlns="" id="{EDB11AA2-2C64-407F-8BD5-D2A475583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2" name="Picture 5" descr="21_Jorn_Actuariales_PPT_zocalo">
            <a:extLst>
              <a:ext uri="{FF2B5EF4-FFF2-40B4-BE49-F238E27FC236}">
                <a16:creationId xmlns:a16="http://schemas.microsoft.com/office/drawing/2014/main" xmlns="" id="{F2020DAD-FE19-4B2A-8BE6-DA3AF49A5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99156"/>
            <a:ext cx="15549000" cy="252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0"/>
            <a:ext cx="18288000" cy="2297220"/>
            <a:chOff x="3563874" y="0"/>
            <a:chExt cx="22508680" cy="3062960"/>
          </a:xfrm>
        </p:grpSpPr>
        <p:sp>
          <p:nvSpPr>
            <p:cNvPr id="4" name="AutoShape 4"/>
            <p:cNvSpPr/>
            <p:nvPr/>
          </p:nvSpPr>
          <p:spPr>
            <a:xfrm>
              <a:off x="3563874" y="0"/>
              <a:ext cx="22508680" cy="3062960"/>
            </a:xfrm>
            <a:prstGeom prst="rect">
              <a:avLst/>
            </a:prstGeom>
            <a:solidFill>
              <a:srgbClr val="16214B"/>
            </a:solidFill>
          </p:spPr>
          <p:txBody>
            <a:bodyPr/>
            <a:lstStyle/>
            <a:p>
              <a:endParaRPr lang="es-PA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4689308" y="863600"/>
              <a:ext cx="14082059" cy="11066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959"/>
                </a:lnSpc>
              </a:pPr>
              <a:r>
                <a:rPr lang="en-US" sz="4800" b="1" dirty="0">
                  <a:solidFill>
                    <a:srgbClr val="F9FCFF"/>
                  </a:solidFill>
                  <a:latin typeface="Quire Sans" panose="020B0502040400020003" pitchFamily="34" charset="0"/>
                  <a:cs typeface="Quire Sans" panose="020B0502040400020003" pitchFamily="34" charset="0"/>
                </a:rPr>
                <a:t>ALCANCE DEL PROYECTO</a:t>
              </a:r>
            </a:p>
          </p:txBody>
        </p:sp>
        <p:sp>
          <p:nvSpPr>
            <p:cNvPr id="12" name="AutoShape 12"/>
            <p:cNvSpPr/>
            <p:nvPr/>
          </p:nvSpPr>
          <p:spPr>
            <a:xfrm flipV="1">
              <a:off x="4689308" y="2184400"/>
              <a:ext cx="8909686" cy="96000"/>
            </a:xfrm>
            <a:prstGeom prst="rect">
              <a:avLst/>
            </a:prstGeom>
            <a:solidFill>
              <a:srgbClr val="EB984A"/>
            </a:solidFill>
          </p:spPr>
          <p:txBody>
            <a:bodyPr/>
            <a:lstStyle/>
            <a:p>
              <a:endParaRPr lang="es-PA" dirty="0"/>
            </a:p>
          </p:txBody>
        </p:sp>
      </p:grpSp>
      <p:sp>
        <p:nvSpPr>
          <p:cNvPr id="13" name="Marcador de número de diapositiva 12">
            <a:extLst>
              <a:ext uri="{FF2B5EF4-FFF2-40B4-BE49-F238E27FC236}">
                <a16:creationId xmlns:a16="http://schemas.microsoft.com/office/drawing/2014/main" xmlns="" id="{5BBF5053-7FFB-4BED-A78E-0CF0050B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78200" y="98837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16214B"/>
                </a:solidFill>
              </a:rPr>
              <a:pPr/>
              <a:t>10</a:t>
            </a:fld>
            <a:endParaRPr lang="en-US" dirty="0">
              <a:solidFill>
                <a:srgbClr val="16214B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36F7A5CD-B04E-4073-BC34-31BA07EFE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7863" y="143862"/>
            <a:ext cx="1318013" cy="893061"/>
          </a:xfrm>
          <a:prstGeom prst="rect">
            <a:avLst/>
          </a:prstGeom>
        </p:spPr>
      </p:pic>
      <p:pic>
        <p:nvPicPr>
          <p:cNvPr id="2" name="Imagen 5">
            <a:extLst>
              <a:ext uri="{FF2B5EF4-FFF2-40B4-BE49-F238E27FC236}">
                <a16:creationId xmlns:a16="http://schemas.microsoft.com/office/drawing/2014/main" xmlns="" id="{CCD58337-9AF5-4053-B004-CDB659621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98464"/>
            <a:ext cx="14335119" cy="619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871FFF29-4D9B-43C2-A960-B7CF7ED977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86" y="9340109"/>
            <a:ext cx="1891986" cy="90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37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0"/>
            <a:ext cx="18288000" cy="2297220"/>
            <a:chOff x="3563874" y="0"/>
            <a:chExt cx="22508680" cy="3062960"/>
          </a:xfrm>
        </p:grpSpPr>
        <p:sp>
          <p:nvSpPr>
            <p:cNvPr id="4" name="AutoShape 4"/>
            <p:cNvSpPr/>
            <p:nvPr/>
          </p:nvSpPr>
          <p:spPr>
            <a:xfrm>
              <a:off x="3563874" y="0"/>
              <a:ext cx="22508680" cy="3062960"/>
            </a:xfrm>
            <a:prstGeom prst="rect">
              <a:avLst/>
            </a:prstGeom>
            <a:solidFill>
              <a:srgbClr val="16214B"/>
            </a:solidFill>
          </p:spPr>
          <p:txBody>
            <a:bodyPr/>
            <a:lstStyle/>
            <a:p>
              <a:endParaRPr lang="es-PA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4689308" y="863600"/>
              <a:ext cx="14082059" cy="11066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959"/>
                </a:lnSpc>
              </a:pPr>
              <a:r>
                <a:rPr lang="en-US" sz="4800" b="1" dirty="0">
                  <a:solidFill>
                    <a:srgbClr val="F9FCFF"/>
                  </a:solidFill>
                  <a:latin typeface="Quire Sans" panose="020B0502040400020003" pitchFamily="34" charset="0"/>
                  <a:cs typeface="Quire Sans" panose="020B0502040400020003" pitchFamily="34" charset="0"/>
                </a:rPr>
                <a:t>ALCANCE DEL PROYECTO</a:t>
              </a:r>
            </a:p>
          </p:txBody>
        </p:sp>
        <p:sp>
          <p:nvSpPr>
            <p:cNvPr id="12" name="AutoShape 12"/>
            <p:cNvSpPr/>
            <p:nvPr/>
          </p:nvSpPr>
          <p:spPr>
            <a:xfrm flipV="1">
              <a:off x="4689308" y="2184400"/>
              <a:ext cx="9097258" cy="96000"/>
            </a:xfrm>
            <a:prstGeom prst="rect">
              <a:avLst/>
            </a:prstGeom>
            <a:solidFill>
              <a:srgbClr val="EB984A"/>
            </a:solidFill>
          </p:spPr>
          <p:txBody>
            <a:bodyPr/>
            <a:lstStyle/>
            <a:p>
              <a:endParaRPr lang="es-PA" dirty="0"/>
            </a:p>
          </p:txBody>
        </p:sp>
      </p:grpSp>
      <p:sp>
        <p:nvSpPr>
          <p:cNvPr id="13" name="Marcador de número de diapositiva 12">
            <a:extLst>
              <a:ext uri="{FF2B5EF4-FFF2-40B4-BE49-F238E27FC236}">
                <a16:creationId xmlns:a16="http://schemas.microsoft.com/office/drawing/2014/main" xmlns="" id="{5BBF5053-7FFB-4BED-A78E-0CF0050B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78200" y="98837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16214B"/>
                </a:solidFill>
              </a:rPr>
              <a:pPr/>
              <a:t>11</a:t>
            </a:fld>
            <a:endParaRPr lang="en-US" dirty="0">
              <a:solidFill>
                <a:srgbClr val="16214B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36F7A5CD-B04E-4073-BC34-31BA07EFE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7863" y="143862"/>
            <a:ext cx="1318013" cy="893061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75DAC81C-CE87-4A79-9E24-045988DB6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109" y="3086100"/>
            <a:ext cx="12248356" cy="631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79CC57B6-0EA9-4878-9FEB-98AB4D87A6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86" y="9340109"/>
            <a:ext cx="1891986" cy="90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081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" y="1"/>
            <a:ext cx="7848599" cy="10287000"/>
          </a:xfrm>
          <a:prstGeom prst="rect">
            <a:avLst/>
          </a:prstGeom>
          <a:solidFill>
            <a:srgbClr val="16214B"/>
          </a:solidFill>
        </p:spPr>
      </p:sp>
      <p:grpSp>
        <p:nvGrpSpPr>
          <p:cNvPr id="4" name="Group 4"/>
          <p:cNvGrpSpPr/>
          <p:nvPr/>
        </p:nvGrpSpPr>
        <p:grpSpPr>
          <a:xfrm>
            <a:off x="509958" y="4381500"/>
            <a:ext cx="6812789" cy="990600"/>
            <a:chOff x="-1" y="0"/>
            <a:chExt cx="9083719" cy="2340434"/>
          </a:xfrm>
        </p:grpSpPr>
        <p:sp>
          <p:nvSpPr>
            <p:cNvPr id="5" name="AutoShape 5"/>
            <p:cNvSpPr/>
            <p:nvPr/>
          </p:nvSpPr>
          <p:spPr>
            <a:xfrm>
              <a:off x="-1" y="2160401"/>
              <a:ext cx="8870455" cy="180033"/>
            </a:xfrm>
            <a:prstGeom prst="rect">
              <a:avLst/>
            </a:prstGeom>
            <a:solidFill>
              <a:srgbClr val="EB984A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9083718" cy="21209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959"/>
                </a:lnSpc>
              </a:pPr>
              <a:r>
                <a:rPr lang="en-US" sz="6000" b="1" dirty="0">
                  <a:solidFill>
                    <a:srgbClr val="F9FCFF"/>
                  </a:solidFill>
                  <a:latin typeface="Garamond" panose="02020404030301010803" pitchFamily="18" charset="0"/>
                </a:rPr>
                <a:t>TEMAS A TRATAR</a:t>
              </a:r>
            </a:p>
          </p:txBody>
        </p:sp>
      </p:grpSp>
      <p:sp>
        <p:nvSpPr>
          <p:cNvPr id="9" name="2 Marcador de contenido">
            <a:extLst>
              <a:ext uri="{FF2B5EF4-FFF2-40B4-BE49-F238E27FC236}">
                <a16:creationId xmlns:a16="http://schemas.microsoft.com/office/drawing/2014/main" xmlns="" id="{C85512B7-A3A3-485F-95E8-A330ABF346A7}"/>
              </a:ext>
            </a:extLst>
          </p:cNvPr>
          <p:cNvSpPr txBox="1">
            <a:spLocks/>
          </p:cNvSpPr>
          <p:nvPr/>
        </p:nvSpPr>
        <p:spPr bwMode="auto">
          <a:xfrm>
            <a:off x="8458200" y="2527300"/>
            <a:ext cx="94488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lnSpc>
                <a:spcPct val="200000"/>
              </a:lnSpc>
              <a:spcBef>
                <a:spcPct val="20000"/>
              </a:spcBef>
              <a:buClr>
                <a:srgbClr val="0077B6"/>
              </a:buClr>
              <a:buSzPct val="100000"/>
              <a:buFont typeface="+mj-lt"/>
              <a:buAutoNum type="arabicPeriod"/>
              <a:defRPr/>
            </a:pPr>
            <a:r>
              <a:rPr lang="es-ES" sz="3200" dirty="0">
                <a:solidFill>
                  <a:srgbClr val="0077B6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INTRODUCCIÓN</a:t>
            </a:r>
          </a:p>
          <a:p>
            <a:pPr marL="514350" indent="-514350">
              <a:lnSpc>
                <a:spcPct val="200000"/>
              </a:lnSpc>
              <a:spcBef>
                <a:spcPct val="20000"/>
              </a:spcBef>
              <a:buClr>
                <a:srgbClr val="0077B6"/>
              </a:buClr>
              <a:buSzPct val="100000"/>
              <a:buFont typeface="+mj-lt"/>
              <a:buAutoNum type="arabicPeriod"/>
              <a:defRPr/>
            </a:pPr>
            <a:r>
              <a:rPr lang="es-ES" sz="3200" dirty="0">
                <a:solidFill>
                  <a:srgbClr val="0077B6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ALCANCE</a:t>
            </a:r>
          </a:p>
          <a:p>
            <a:pPr marL="514350" indent="-514350">
              <a:lnSpc>
                <a:spcPct val="200000"/>
              </a:lnSpc>
              <a:spcBef>
                <a:spcPct val="20000"/>
              </a:spcBef>
              <a:buClr>
                <a:srgbClr val="0077B6"/>
              </a:buClr>
              <a:buSzPct val="100000"/>
              <a:buFont typeface="+mj-lt"/>
              <a:buAutoNum type="arabicPeriod"/>
              <a:defRPr/>
            </a:pPr>
            <a:r>
              <a:rPr lang="es-ES" sz="3200" b="1" u="sng" dirty="0">
                <a:solidFill>
                  <a:srgbClr val="0077B6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MEJORES PRÁCTICAS INTERNACIONALES</a:t>
            </a:r>
          </a:p>
          <a:p>
            <a:pPr>
              <a:lnSpc>
                <a:spcPct val="200000"/>
              </a:lnSpc>
              <a:spcBef>
                <a:spcPct val="20000"/>
              </a:spcBef>
              <a:buClr>
                <a:srgbClr val="0077B6"/>
              </a:buClr>
              <a:buSzPct val="100000"/>
              <a:defRPr/>
            </a:pPr>
            <a:endParaRPr lang="es-ES" sz="3200" dirty="0">
              <a:solidFill>
                <a:srgbClr val="0077B6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 marL="514350" indent="-514350">
              <a:lnSpc>
                <a:spcPct val="200000"/>
              </a:lnSpc>
              <a:spcBef>
                <a:spcPct val="20000"/>
              </a:spcBef>
              <a:buClr>
                <a:srgbClr val="0077B6"/>
              </a:buClr>
              <a:buSzPct val="100000"/>
              <a:buFont typeface="+mj-lt"/>
              <a:buAutoNum type="arabicPeriod"/>
              <a:defRPr/>
            </a:pPr>
            <a:endParaRPr lang="es-ES" sz="3200" dirty="0">
              <a:solidFill>
                <a:srgbClr val="0077B6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xmlns="" id="{28EEDE17-109F-4588-A834-572D4CFB4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78200" y="98837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16214B"/>
                </a:solidFill>
              </a:rPr>
              <a:pPr/>
              <a:t>12</a:t>
            </a:fld>
            <a:endParaRPr lang="en-US" b="1" dirty="0">
              <a:solidFill>
                <a:srgbClr val="16214B"/>
              </a:solidFill>
            </a:endParaRPr>
          </a:p>
        </p:txBody>
      </p:sp>
      <p:pic>
        <p:nvPicPr>
          <p:cNvPr id="8" name="Imagen 7" descr="Imagen que contiene firmar, señal, calle, azul&#10;&#10;Descripción generada automáticamente">
            <a:extLst>
              <a:ext uri="{FF2B5EF4-FFF2-40B4-BE49-F238E27FC236}">
                <a16:creationId xmlns:a16="http://schemas.microsoft.com/office/drawing/2014/main" xmlns="" id="{9C3A9C7D-8A29-4DEB-B05F-FDA99BAA36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800" y="38100"/>
            <a:ext cx="1600200" cy="1085552"/>
          </a:xfrm>
          <a:prstGeom prst="rect">
            <a:avLst/>
          </a:prstGeom>
        </p:spPr>
      </p:pic>
      <p:pic>
        <p:nvPicPr>
          <p:cNvPr id="3" name="Imagen 2" descr="Imagen que contiene dibujo, ventana&#10;&#10;Descripción generada automáticamente">
            <a:extLst>
              <a:ext uri="{FF2B5EF4-FFF2-40B4-BE49-F238E27FC236}">
                <a16:creationId xmlns:a16="http://schemas.microsoft.com/office/drawing/2014/main" xmlns="" id="{78C4496F-2B5E-460A-96A9-3136E7A6AA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572500"/>
            <a:ext cx="1783330" cy="197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95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0"/>
            <a:ext cx="18288000" cy="2297220"/>
          </a:xfrm>
          <a:prstGeom prst="rect">
            <a:avLst/>
          </a:prstGeom>
          <a:solidFill>
            <a:srgbClr val="16214B"/>
          </a:solidFill>
        </p:spPr>
      </p:sp>
      <p:sp>
        <p:nvSpPr>
          <p:cNvPr id="13" name="Marcador de número de diapositiva 12">
            <a:extLst>
              <a:ext uri="{FF2B5EF4-FFF2-40B4-BE49-F238E27FC236}">
                <a16:creationId xmlns:a16="http://schemas.microsoft.com/office/drawing/2014/main" xmlns="" id="{5BBF5053-7FFB-4BED-A78E-0CF0050B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78200" y="98837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16214B"/>
                </a:solidFill>
              </a:rPr>
              <a:pPr/>
              <a:t>13</a:t>
            </a:fld>
            <a:endParaRPr lang="en-US" dirty="0">
              <a:solidFill>
                <a:srgbClr val="16214B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1C310D69-A353-4F33-B780-EF1443AE6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3787" y="114300"/>
            <a:ext cx="1318013" cy="893061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xmlns="" id="{CEEE0305-3D02-46DA-BC7D-99187B5CE0FC}"/>
              </a:ext>
            </a:extLst>
          </p:cNvPr>
          <p:cNvSpPr txBox="1"/>
          <p:nvPr/>
        </p:nvSpPr>
        <p:spPr>
          <a:xfrm>
            <a:off x="914400" y="647700"/>
            <a:ext cx="11441484" cy="8299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59"/>
              </a:lnSpc>
            </a:pPr>
            <a:r>
              <a:rPr lang="en-US" sz="4800" dirty="0">
                <a:solidFill>
                  <a:srgbClr val="F9FCFF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MEJORES PRÁCTICAS INTERNACIONALES</a:t>
            </a:r>
          </a:p>
        </p:txBody>
      </p:sp>
      <p:sp>
        <p:nvSpPr>
          <p:cNvPr id="8" name="AutoShape 12">
            <a:extLst>
              <a:ext uri="{FF2B5EF4-FFF2-40B4-BE49-F238E27FC236}">
                <a16:creationId xmlns:a16="http://schemas.microsoft.com/office/drawing/2014/main" xmlns="" id="{152290EA-2B12-4B66-A0FC-8A84772ADC75}"/>
              </a:ext>
            </a:extLst>
          </p:cNvPr>
          <p:cNvSpPr/>
          <p:nvPr/>
        </p:nvSpPr>
        <p:spPr>
          <a:xfrm flipV="1">
            <a:off x="1066800" y="1638300"/>
            <a:ext cx="11125200" cy="72000"/>
          </a:xfrm>
          <a:prstGeom prst="rect">
            <a:avLst/>
          </a:prstGeom>
          <a:solidFill>
            <a:srgbClr val="EB984A"/>
          </a:solidFill>
        </p:spPr>
        <p:txBody>
          <a:bodyPr/>
          <a:lstStyle/>
          <a:p>
            <a:endParaRPr lang="es-PA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D4CBA0B-51FF-4B0F-9582-D4A429D888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86" y="9340109"/>
            <a:ext cx="1891986" cy="90879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397001C6-AC74-43A4-9CBB-C7BFC37947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3352800"/>
            <a:ext cx="7181850" cy="63627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4C59434F-078C-4DD8-BB45-340F9D421E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1771" y="3619500"/>
            <a:ext cx="7417029" cy="567764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8B6184EA-A3CE-4F2D-9F01-8F6303669A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799" y="2296935"/>
            <a:ext cx="14630401" cy="1170165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5FD6047F-17CD-4840-8630-0570CD7CA96D}"/>
              </a:ext>
            </a:extLst>
          </p:cNvPr>
          <p:cNvSpPr/>
          <p:nvPr/>
        </p:nvSpPr>
        <p:spPr>
          <a:xfrm>
            <a:off x="9651771" y="7277100"/>
            <a:ext cx="7569429" cy="1905000"/>
          </a:xfrm>
          <a:prstGeom prst="rect">
            <a:avLst/>
          </a:prstGeom>
          <a:solidFill>
            <a:schemeClr val="accent1">
              <a:alpha val="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8844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0"/>
            <a:ext cx="18288000" cy="2297220"/>
          </a:xfrm>
          <a:prstGeom prst="rect">
            <a:avLst/>
          </a:prstGeom>
          <a:solidFill>
            <a:srgbClr val="16214B"/>
          </a:solidFill>
        </p:spPr>
      </p:sp>
      <p:sp>
        <p:nvSpPr>
          <p:cNvPr id="13" name="Marcador de número de diapositiva 12">
            <a:extLst>
              <a:ext uri="{FF2B5EF4-FFF2-40B4-BE49-F238E27FC236}">
                <a16:creationId xmlns:a16="http://schemas.microsoft.com/office/drawing/2014/main" xmlns="" id="{5BBF5053-7FFB-4BED-A78E-0CF0050B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78200" y="98837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16214B"/>
                </a:solidFill>
              </a:rPr>
              <a:pPr/>
              <a:t>14</a:t>
            </a:fld>
            <a:endParaRPr lang="en-US" dirty="0">
              <a:solidFill>
                <a:srgbClr val="16214B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67F8D1B6-732A-41AD-9D00-B524DE580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239" y="2922412"/>
            <a:ext cx="15306961" cy="694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1C310D69-A353-4F33-B780-EF1443AE6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3787" y="114300"/>
            <a:ext cx="1318013" cy="893061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xmlns="" id="{CEEE0305-3D02-46DA-BC7D-99187B5CE0FC}"/>
              </a:ext>
            </a:extLst>
          </p:cNvPr>
          <p:cNvSpPr txBox="1"/>
          <p:nvPr/>
        </p:nvSpPr>
        <p:spPr>
          <a:xfrm>
            <a:off x="914400" y="647700"/>
            <a:ext cx="11441484" cy="8299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59"/>
              </a:lnSpc>
            </a:pPr>
            <a:r>
              <a:rPr lang="en-US" sz="4800" dirty="0">
                <a:solidFill>
                  <a:srgbClr val="F9FCFF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MEJORES PRÁCTICAS INTERNACIONALES</a:t>
            </a:r>
          </a:p>
        </p:txBody>
      </p:sp>
      <p:sp>
        <p:nvSpPr>
          <p:cNvPr id="8" name="AutoShape 12">
            <a:extLst>
              <a:ext uri="{FF2B5EF4-FFF2-40B4-BE49-F238E27FC236}">
                <a16:creationId xmlns:a16="http://schemas.microsoft.com/office/drawing/2014/main" xmlns="" id="{152290EA-2B12-4B66-A0FC-8A84772ADC75}"/>
              </a:ext>
            </a:extLst>
          </p:cNvPr>
          <p:cNvSpPr/>
          <p:nvPr/>
        </p:nvSpPr>
        <p:spPr>
          <a:xfrm flipV="1">
            <a:off x="1066800" y="1638300"/>
            <a:ext cx="11125200" cy="72000"/>
          </a:xfrm>
          <a:prstGeom prst="rect">
            <a:avLst/>
          </a:prstGeom>
          <a:solidFill>
            <a:srgbClr val="EB984A"/>
          </a:solidFill>
        </p:spPr>
        <p:txBody>
          <a:bodyPr/>
          <a:lstStyle/>
          <a:p>
            <a:endParaRPr lang="es-PA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D4CBA0B-51FF-4B0F-9582-D4A429D888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86" y="9340109"/>
            <a:ext cx="1891986" cy="90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7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0"/>
            <a:ext cx="18288000" cy="2297220"/>
          </a:xfrm>
          <a:prstGeom prst="rect">
            <a:avLst/>
          </a:prstGeom>
          <a:solidFill>
            <a:srgbClr val="16214B"/>
          </a:solidFill>
        </p:spPr>
      </p:sp>
      <p:sp>
        <p:nvSpPr>
          <p:cNvPr id="13" name="Marcador de número de diapositiva 12">
            <a:extLst>
              <a:ext uri="{FF2B5EF4-FFF2-40B4-BE49-F238E27FC236}">
                <a16:creationId xmlns:a16="http://schemas.microsoft.com/office/drawing/2014/main" xmlns="" id="{5BBF5053-7FFB-4BED-A78E-0CF0050B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78200" y="98837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16214B"/>
                </a:solidFill>
              </a:rPr>
              <a:pPr/>
              <a:t>15</a:t>
            </a:fld>
            <a:endParaRPr lang="en-US" dirty="0">
              <a:solidFill>
                <a:srgbClr val="16214B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E7C9A9A0-30BA-4A46-BB92-56F686794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868" y="3097320"/>
            <a:ext cx="14320332" cy="638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56D0ABF9-BD5E-4AB8-B5A6-7BEE49925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1320" y="38100"/>
            <a:ext cx="1318013" cy="893061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xmlns="" id="{16B6AF86-227A-4CB5-90F1-9DB68B2F574E}"/>
              </a:ext>
            </a:extLst>
          </p:cNvPr>
          <p:cNvSpPr txBox="1"/>
          <p:nvPr/>
        </p:nvSpPr>
        <p:spPr>
          <a:xfrm>
            <a:off x="914400" y="647700"/>
            <a:ext cx="11441484" cy="8299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59"/>
              </a:lnSpc>
            </a:pPr>
            <a:r>
              <a:rPr lang="en-US" sz="4800" dirty="0">
                <a:solidFill>
                  <a:srgbClr val="F9FCFF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MEJORES PRÁCTICAS INTERNACIONALES</a:t>
            </a:r>
          </a:p>
        </p:txBody>
      </p:sp>
      <p:sp>
        <p:nvSpPr>
          <p:cNvPr id="8" name="AutoShape 12">
            <a:extLst>
              <a:ext uri="{FF2B5EF4-FFF2-40B4-BE49-F238E27FC236}">
                <a16:creationId xmlns:a16="http://schemas.microsoft.com/office/drawing/2014/main" xmlns="" id="{BF15731A-26FB-4A70-B686-48B287B18A09}"/>
              </a:ext>
            </a:extLst>
          </p:cNvPr>
          <p:cNvSpPr/>
          <p:nvPr/>
        </p:nvSpPr>
        <p:spPr>
          <a:xfrm flipV="1">
            <a:off x="1066800" y="1638300"/>
            <a:ext cx="11125200" cy="72000"/>
          </a:xfrm>
          <a:prstGeom prst="rect">
            <a:avLst/>
          </a:prstGeom>
          <a:solidFill>
            <a:srgbClr val="EB984A"/>
          </a:solidFill>
        </p:spPr>
        <p:txBody>
          <a:bodyPr/>
          <a:lstStyle/>
          <a:p>
            <a:endParaRPr lang="es-PA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337765D9-B98C-4448-A4A1-352824CD52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86" y="9340109"/>
            <a:ext cx="1891986" cy="90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6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0"/>
            <a:ext cx="18288000" cy="2297220"/>
          </a:xfrm>
          <a:prstGeom prst="rect">
            <a:avLst/>
          </a:prstGeom>
          <a:solidFill>
            <a:srgbClr val="16214B"/>
          </a:solidFill>
        </p:spPr>
      </p:sp>
      <p:sp>
        <p:nvSpPr>
          <p:cNvPr id="13" name="Marcador de número de diapositiva 12">
            <a:extLst>
              <a:ext uri="{FF2B5EF4-FFF2-40B4-BE49-F238E27FC236}">
                <a16:creationId xmlns:a16="http://schemas.microsoft.com/office/drawing/2014/main" xmlns="" id="{5BBF5053-7FFB-4BED-A78E-0CF0050B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78200" y="98837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16214B"/>
                </a:solidFill>
              </a:rPr>
              <a:pPr/>
              <a:t>16</a:t>
            </a:fld>
            <a:endParaRPr lang="en-US" dirty="0">
              <a:solidFill>
                <a:srgbClr val="16214B"/>
              </a:solidFill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7B810C42-CB94-483C-99E6-012DCA761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999" y="2933700"/>
            <a:ext cx="13354493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2870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  <a:spcAft>
                <a:spcPts val="900"/>
              </a:spcAft>
              <a:buClr>
                <a:srgbClr val="002060"/>
              </a:buClr>
              <a:buSzPct val="85000"/>
            </a:pPr>
            <a:r>
              <a:rPr lang="es-ES" altLang="es-ES" sz="2800" b="1" u="sng" dirty="0">
                <a:solidFill>
                  <a:srgbClr val="16214B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ROSSEAR: Artículo 52. Calidad de los datos utilizados en el cálculo de las provisiones técnicas</a:t>
            </a:r>
          </a:p>
          <a:p>
            <a:pPr algn="just">
              <a:spcBef>
                <a:spcPct val="20000"/>
              </a:spcBef>
              <a:spcAft>
                <a:spcPts val="900"/>
              </a:spcAft>
              <a:buClr>
                <a:srgbClr val="002060"/>
              </a:buClr>
              <a:buSzPct val="85000"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rgbClr val="16214B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Las entidades aseguradoras y reaseguradoras </a:t>
            </a:r>
            <a:r>
              <a:rPr lang="es-ES" altLang="es-ES" sz="2800" b="1" i="1" u="sng" dirty="0">
                <a:solidFill>
                  <a:srgbClr val="16214B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deberán aplicar los procesos y procedimientos </a:t>
            </a:r>
            <a:r>
              <a:rPr lang="es-ES" altLang="es-ES" sz="2800" i="1" dirty="0">
                <a:solidFill>
                  <a:srgbClr val="16214B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internos necesarios para garantizar:</a:t>
            </a:r>
          </a:p>
          <a:p>
            <a:pPr lvl="1" algn="just">
              <a:spcBef>
                <a:spcPct val="20000"/>
              </a:spcBef>
              <a:buClr>
                <a:srgbClr val="002060"/>
              </a:buClr>
              <a:buSzPct val="85000"/>
              <a:buFont typeface="Arial" panose="020B0604020202020204" pitchFamily="34" charset="0"/>
              <a:buChar char="•"/>
            </a:pPr>
            <a:r>
              <a:rPr lang="es-ES" altLang="es-ES" sz="2800" b="1" i="1" u="sng" dirty="0">
                <a:solidFill>
                  <a:srgbClr val="16214B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la adecuación, </a:t>
            </a:r>
          </a:p>
          <a:p>
            <a:pPr lvl="1" algn="just">
              <a:spcBef>
                <a:spcPct val="20000"/>
              </a:spcBef>
              <a:buClr>
                <a:srgbClr val="002060"/>
              </a:buClr>
              <a:buSzPct val="85000"/>
              <a:buFont typeface="Arial" panose="020B0604020202020204" pitchFamily="34" charset="0"/>
              <a:buChar char="•"/>
            </a:pPr>
            <a:r>
              <a:rPr lang="es-ES" altLang="es-ES" sz="2800" b="1" i="1" u="sng" dirty="0">
                <a:solidFill>
                  <a:srgbClr val="16214B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integridad y </a:t>
            </a:r>
          </a:p>
          <a:p>
            <a:pPr lvl="1" algn="just">
              <a:spcBef>
                <a:spcPct val="20000"/>
              </a:spcBef>
              <a:buClr>
                <a:srgbClr val="002060"/>
              </a:buClr>
              <a:buSzPct val="85000"/>
              <a:buFont typeface="Arial" panose="020B0604020202020204" pitchFamily="34" charset="0"/>
              <a:buChar char="•"/>
            </a:pPr>
            <a:r>
              <a:rPr lang="es-ES" altLang="es-ES" sz="2800" b="1" i="1" u="sng" dirty="0">
                <a:solidFill>
                  <a:srgbClr val="16214B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exactitud </a:t>
            </a:r>
          </a:p>
          <a:p>
            <a:pPr algn="just">
              <a:spcBef>
                <a:spcPct val="20000"/>
              </a:spcBef>
              <a:buClr>
                <a:srgbClr val="002060"/>
              </a:buClr>
              <a:buSzPct val="85000"/>
            </a:pPr>
            <a:endParaRPr lang="es-ES" altLang="es-ES" sz="2800" b="1" i="1" u="sng" dirty="0">
              <a:solidFill>
                <a:srgbClr val="16214B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 algn="just">
              <a:spcBef>
                <a:spcPct val="20000"/>
              </a:spcBef>
              <a:buClr>
                <a:srgbClr val="002060"/>
              </a:buClr>
              <a:buSzPct val="85000"/>
            </a:pPr>
            <a:r>
              <a:rPr lang="es-ES" altLang="es-ES" sz="2800" b="1" i="1" u="sng" dirty="0">
                <a:solidFill>
                  <a:srgbClr val="16214B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de los datos utilizados en el cálculo de las provisiones técnicas, </a:t>
            </a:r>
            <a:r>
              <a:rPr lang="es-ES" altLang="es-ES" sz="2800" i="1" dirty="0">
                <a:solidFill>
                  <a:srgbClr val="16214B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así como que las hipótesis en las que se base el cálculo se comparen periódicamente con la experiencia</a:t>
            </a:r>
            <a:r>
              <a:rPr lang="es-ES" altLang="es-ES" sz="2800" dirty="0">
                <a:solidFill>
                  <a:srgbClr val="16214B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. Cuando la comparación ponga de manifiesto una desviación sistemática entre la experiencia y los cálculos realizados, la entidad deberá efectuar los ajustes necesarios en los métodos actuariales o en las hipótesis utilizadas.</a:t>
            </a:r>
          </a:p>
          <a:p>
            <a:pPr algn="just">
              <a:spcBef>
                <a:spcPct val="20000"/>
              </a:spcBef>
              <a:buClr>
                <a:srgbClr val="002060"/>
              </a:buClr>
              <a:buSzPct val="85000"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rgbClr val="16214B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…</a:t>
            </a:r>
          </a:p>
          <a:p>
            <a:pPr algn="just">
              <a:spcBef>
                <a:spcPct val="20000"/>
              </a:spcBef>
              <a:buClr>
                <a:srgbClr val="002060"/>
              </a:buClr>
              <a:buSzPct val="85000"/>
            </a:pPr>
            <a:r>
              <a:rPr lang="es-ES" altLang="es-ES" sz="2800" u="sng" dirty="0">
                <a:solidFill>
                  <a:srgbClr val="16214B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 </a:t>
            </a:r>
            <a:endParaRPr lang="es-ES" altLang="es-ES" sz="2800" dirty="0">
              <a:solidFill>
                <a:srgbClr val="16214B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179D1C60-33E6-4429-92F0-FC7B06B7D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0747" y="69915"/>
            <a:ext cx="1318013" cy="893061"/>
          </a:xfrm>
          <a:prstGeom prst="rect">
            <a:avLst/>
          </a:prstGeom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xmlns="" id="{BE7CC254-1FA0-408E-986B-C24B6096C885}"/>
              </a:ext>
            </a:extLst>
          </p:cNvPr>
          <p:cNvSpPr txBox="1"/>
          <p:nvPr/>
        </p:nvSpPr>
        <p:spPr>
          <a:xfrm>
            <a:off x="914400" y="647700"/>
            <a:ext cx="11441484" cy="8299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59"/>
              </a:lnSpc>
            </a:pPr>
            <a:r>
              <a:rPr lang="en-US" sz="4800" dirty="0">
                <a:solidFill>
                  <a:srgbClr val="F9FCFF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MEJORES PRÁCTICAS INTERNACIONALES</a:t>
            </a:r>
          </a:p>
        </p:txBody>
      </p:sp>
      <p:sp>
        <p:nvSpPr>
          <p:cNvPr id="10" name="AutoShape 12">
            <a:extLst>
              <a:ext uri="{FF2B5EF4-FFF2-40B4-BE49-F238E27FC236}">
                <a16:creationId xmlns:a16="http://schemas.microsoft.com/office/drawing/2014/main" xmlns="" id="{90D0B621-6E7E-433E-B144-5DE1BF862846}"/>
              </a:ext>
            </a:extLst>
          </p:cNvPr>
          <p:cNvSpPr/>
          <p:nvPr/>
        </p:nvSpPr>
        <p:spPr>
          <a:xfrm flipV="1">
            <a:off x="1066800" y="1638300"/>
            <a:ext cx="11125200" cy="72000"/>
          </a:xfrm>
          <a:prstGeom prst="rect">
            <a:avLst/>
          </a:prstGeom>
          <a:solidFill>
            <a:srgbClr val="EB984A"/>
          </a:solidFill>
        </p:spPr>
        <p:txBody>
          <a:bodyPr/>
          <a:lstStyle/>
          <a:p>
            <a:endParaRPr lang="es-PA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F38A894-D776-43C2-B068-E7460D90CE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86" y="9340109"/>
            <a:ext cx="1891986" cy="90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86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0"/>
            <a:ext cx="18288000" cy="2297220"/>
            <a:chOff x="3563874" y="0"/>
            <a:chExt cx="22508680" cy="3062960"/>
          </a:xfrm>
        </p:grpSpPr>
        <p:sp>
          <p:nvSpPr>
            <p:cNvPr id="4" name="AutoShape 4"/>
            <p:cNvSpPr/>
            <p:nvPr/>
          </p:nvSpPr>
          <p:spPr>
            <a:xfrm>
              <a:off x="3563874" y="0"/>
              <a:ext cx="22508680" cy="3062960"/>
            </a:xfrm>
            <a:prstGeom prst="rect">
              <a:avLst/>
            </a:prstGeom>
            <a:solidFill>
              <a:srgbClr val="16214B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5345811" y="863600"/>
              <a:ext cx="12862839" cy="11066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959"/>
                </a:lnSpc>
              </a:pPr>
              <a:r>
                <a:rPr lang="en-US" sz="4800" dirty="0">
                  <a:solidFill>
                    <a:srgbClr val="F9FCFF"/>
                  </a:solidFill>
                  <a:latin typeface="Quire Sans" panose="020B0502040400020003" pitchFamily="34" charset="0"/>
                  <a:cs typeface="Quire Sans" panose="020B0502040400020003" pitchFamily="34" charset="0"/>
                </a:rPr>
                <a:t>NORMAS ISO</a:t>
              </a:r>
            </a:p>
          </p:txBody>
        </p:sp>
        <p:sp>
          <p:nvSpPr>
            <p:cNvPr id="12" name="AutoShape 12"/>
            <p:cNvSpPr/>
            <p:nvPr/>
          </p:nvSpPr>
          <p:spPr>
            <a:xfrm>
              <a:off x="5264926" y="2387600"/>
              <a:ext cx="5989414" cy="96000"/>
            </a:xfrm>
            <a:prstGeom prst="rect">
              <a:avLst/>
            </a:prstGeom>
            <a:solidFill>
              <a:srgbClr val="EB984A"/>
            </a:solidFill>
          </p:spPr>
          <p:txBody>
            <a:bodyPr/>
            <a:lstStyle/>
            <a:p>
              <a:endParaRPr lang="es-PA" dirty="0"/>
            </a:p>
          </p:txBody>
        </p:sp>
      </p:grpSp>
      <p:sp>
        <p:nvSpPr>
          <p:cNvPr id="13" name="Marcador de número de diapositiva 12">
            <a:extLst>
              <a:ext uri="{FF2B5EF4-FFF2-40B4-BE49-F238E27FC236}">
                <a16:creationId xmlns:a16="http://schemas.microsoft.com/office/drawing/2014/main" xmlns="" id="{5BBF5053-7FFB-4BED-A78E-0CF0050B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78200" y="98837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16214B"/>
                </a:solidFill>
              </a:rPr>
              <a:pPr/>
              <a:t>17</a:t>
            </a:fld>
            <a:endParaRPr lang="en-US" b="1" dirty="0">
              <a:solidFill>
                <a:srgbClr val="16214B"/>
              </a:solidFill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41F4B9E1-ADB2-413B-AA84-8101E55C1936}"/>
              </a:ext>
            </a:extLst>
          </p:cNvPr>
          <p:cNvSpPr txBox="1">
            <a:spLocks noChangeArrowheads="1"/>
          </p:cNvSpPr>
          <p:nvPr/>
        </p:nvSpPr>
        <p:spPr>
          <a:xfrm>
            <a:off x="1600200" y="2247900"/>
            <a:ext cx="15686718" cy="510540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just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None/>
              <a:defRPr/>
            </a:pPr>
            <a:r>
              <a:rPr lang="es-ES" sz="2400" dirty="0">
                <a:solidFill>
                  <a:srgbClr val="00206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 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defRPr/>
            </a:pPr>
            <a:r>
              <a:rPr lang="es-ES" sz="2400" dirty="0">
                <a:solidFill>
                  <a:srgbClr val="00206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La Gestión de la calidad del dato está regulado por una serie de normas ISO entre las que vamos a considerar:</a:t>
            </a:r>
          </a:p>
          <a:p>
            <a:pPr marL="285750" indent="-28575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s-ES" sz="2400" b="1" dirty="0">
                <a:solidFill>
                  <a:srgbClr val="00206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ISO 9000: </a:t>
            </a:r>
            <a:r>
              <a:rPr lang="es-ES" altLang="es-ES" sz="2400" dirty="0">
                <a:solidFill>
                  <a:srgbClr val="00206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especifica qué </a:t>
            </a:r>
            <a:r>
              <a:rPr lang="es-ES" altLang="es-ES" sz="2400" u="sng" dirty="0">
                <a:solidFill>
                  <a:srgbClr val="00206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elementos deben integrar el Sistema de Gestión de la Calida</a:t>
            </a:r>
            <a:r>
              <a:rPr lang="es-ES" altLang="es-ES" sz="2400" dirty="0">
                <a:solidFill>
                  <a:srgbClr val="00206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d de una Organización y cómo deben funcionar en conjunto estos elementos para asegurar la calidad de los bienes y servicios que produce la Organización.</a:t>
            </a:r>
            <a:endParaRPr lang="es-ES" sz="2400" dirty="0">
              <a:solidFill>
                <a:srgbClr val="002060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s-ES" sz="2400" b="1" dirty="0">
                <a:solidFill>
                  <a:srgbClr val="00206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ISO 9001: </a:t>
            </a:r>
            <a:r>
              <a:rPr lang="es-ES" sz="2400" u="sng" dirty="0">
                <a:solidFill>
                  <a:srgbClr val="00206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se</a:t>
            </a:r>
            <a:r>
              <a:rPr lang="es-ES" altLang="es-ES" sz="2400" b="1" u="sng" dirty="0">
                <a:solidFill>
                  <a:srgbClr val="FF000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 </a:t>
            </a:r>
            <a:r>
              <a:rPr lang="es-ES" altLang="es-ES" sz="2400" u="sng" dirty="0">
                <a:solidFill>
                  <a:srgbClr val="00206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centra en los procesos y en la satisfacción del cliente</a:t>
            </a:r>
            <a:r>
              <a:rPr lang="es-ES" altLang="es-ES" sz="2400" dirty="0">
                <a:solidFill>
                  <a:srgbClr val="00206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 en lugar de en procedimientos, por los que es igualmente aplicable tanto a proveedores de servicios como a fabricantes</a:t>
            </a:r>
            <a:r>
              <a:rPr lang="es-ES" sz="2400" dirty="0">
                <a:solidFill>
                  <a:srgbClr val="00206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.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s-ES" sz="2400" b="1" dirty="0">
                <a:solidFill>
                  <a:srgbClr val="00206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ISO 9004: </a:t>
            </a:r>
            <a:r>
              <a:rPr lang="es-ES" sz="2400" dirty="0">
                <a:solidFill>
                  <a:srgbClr val="00206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proporciona directrices que </a:t>
            </a:r>
            <a:r>
              <a:rPr lang="es-ES" altLang="es-ES" sz="2400" dirty="0">
                <a:solidFill>
                  <a:srgbClr val="00206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van más allá de los requisitos establecidos en la Norma ISO 9001, con el fin de considerar tanto </a:t>
            </a:r>
            <a:r>
              <a:rPr lang="es-ES" altLang="es-ES" sz="2400" u="sng" dirty="0">
                <a:solidFill>
                  <a:srgbClr val="00206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la eficacia como la eficiencia de un sistema de gestión de la calidad</a:t>
            </a:r>
            <a:r>
              <a:rPr lang="es-ES" altLang="es-ES" sz="2400" dirty="0">
                <a:solidFill>
                  <a:srgbClr val="00206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 y por lo tanto el potencial de mejora del desempeño de la organización.</a:t>
            </a:r>
            <a:endParaRPr lang="es-ES" sz="2400" dirty="0">
              <a:solidFill>
                <a:srgbClr val="002060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sz="2400" b="1" dirty="0">
                <a:solidFill>
                  <a:srgbClr val="00206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ISO 9011: </a:t>
            </a:r>
            <a:r>
              <a:rPr lang="es-ES" sz="2400" dirty="0">
                <a:solidFill>
                  <a:srgbClr val="00206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proporciona orientación relativa a las </a:t>
            </a:r>
            <a:r>
              <a:rPr lang="es-ES" sz="2400" u="sng" dirty="0">
                <a:solidFill>
                  <a:srgbClr val="00206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auditorías de sistemas de gestión de la calidad</a:t>
            </a:r>
            <a:r>
              <a:rPr lang="es-ES" sz="2400" dirty="0">
                <a:solidFill>
                  <a:srgbClr val="00206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s-ES" sz="2400" dirty="0">
              <a:solidFill>
                <a:srgbClr val="002060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 marL="285750" indent="-28575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s-ES" sz="2400" b="1" dirty="0">
                <a:solidFill>
                  <a:srgbClr val="00206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ISO 17799: </a:t>
            </a:r>
            <a:r>
              <a:rPr lang="es-ES" sz="2400" dirty="0">
                <a:solidFill>
                  <a:srgbClr val="00206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establece </a:t>
            </a:r>
            <a:r>
              <a:rPr lang="es-ES" sz="2400" u="sng" dirty="0">
                <a:solidFill>
                  <a:srgbClr val="00206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normas para garantizar la seguridad de la información</a:t>
            </a:r>
            <a:r>
              <a:rPr lang="es-ES" sz="2400" dirty="0">
                <a:solidFill>
                  <a:srgbClr val="00206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, considerada como un activo que posee valor para la organización y requiere por tanto de una protección adecuada. El objetivo de esta norma es proporcionar una base para desarrollar normas de seguridad dentro de las organizaciones y establecer una práctica eficaz de la gestión de dicha  seguridad.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s-ES" sz="2400" b="1" dirty="0">
                <a:solidFill>
                  <a:srgbClr val="00206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ISO 25012: </a:t>
            </a:r>
            <a:r>
              <a:rPr lang="es-ES" sz="2400" dirty="0">
                <a:solidFill>
                  <a:srgbClr val="00206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constituye una herramienta para la evaluación de la calidad de los datos mediante una serie de </a:t>
            </a:r>
            <a:r>
              <a:rPr lang="es-ES" sz="2400" u="sng" dirty="0">
                <a:solidFill>
                  <a:srgbClr val="00206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características o dimensiones</a:t>
            </a:r>
            <a:r>
              <a:rPr lang="es-ES" sz="2400" dirty="0">
                <a:solidFill>
                  <a:srgbClr val="00206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 que permiten a las organizaciones obtener una evaluación independiente de la calidad de sus datos.</a:t>
            </a:r>
          </a:p>
          <a:p>
            <a:pPr algn="just">
              <a:defRPr/>
            </a:pPr>
            <a:endParaRPr lang="es-ES" sz="2400" dirty="0">
              <a:solidFill>
                <a:srgbClr val="002060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1EC0B0D2-C568-45D5-9D9F-E2D888831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3787" y="38100"/>
            <a:ext cx="1318013" cy="89306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BC72FC4C-ED24-47E4-8EB7-588E012338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86" y="9519982"/>
            <a:ext cx="1517514" cy="72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64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1ED8053C-AF28-403A-90F2-67A100EDEC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14385AAB-9CD8-4873-862C-C5BBE1D6AB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45237" y="653320"/>
            <a:ext cx="8406608" cy="9084564"/>
          </a:xfrm>
          <a:custGeom>
            <a:avLst/>
            <a:gdLst>
              <a:gd name="connsiteX0" fmla="*/ 3711555 w 5604405"/>
              <a:gd name="connsiteY0" fmla="*/ 4579520 h 6056376"/>
              <a:gd name="connsiteX1" fmla="*/ 4416613 w 5604405"/>
              <a:gd name="connsiteY1" fmla="*/ 4579520 h 6056376"/>
              <a:gd name="connsiteX2" fmla="*/ 4517335 w 5604405"/>
              <a:gd name="connsiteY2" fmla="*/ 4637144 h 6056376"/>
              <a:gd name="connsiteX3" fmla="*/ 4869863 w 5604405"/>
              <a:gd name="connsiteY3" fmla="*/ 5258191 h 6056376"/>
              <a:gd name="connsiteX4" fmla="*/ 4869863 w 5604405"/>
              <a:gd name="connsiteY4" fmla="*/ 5377706 h 6056376"/>
              <a:gd name="connsiteX5" fmla="*/ 4517335 w 5604405"/>
              <a:gd name="connsiteY5" fmla="*/ 5998753 h 6056376"/>
              <a:gd name="connsiteX6" fmla="*/ 4416613 w 5604405"/>
              <a:gd name="connsiteY6" fmla="*/ 6056376 h 6056376"/>
              <a:gd name="connsiteX7" fmla="*/ 3711555 w 5604405"/>
              <a:gd name="connsiteY7" fmla="*/ 6056376 h 6056376"/>
              <a:gd name="connsiteX8" fmla="*/ 3610833 w 5604405"/>
              <a:gd name="connsiteY8" fmla="*/ 5998753 h 6056376"/>
              <a:gd name="connsiteX9" fmla="*/ 3258304 w 5604405"/>
              <a:gd name="connsiteY9" fmla="*/ 5377706 h 6056376"/>
              <a:gd name="connsiteX10" fmla="*/ 3258304 w 5604405"/>
              <a:gd name="connsiteY10" fmla="*/ 5258191 h 6056376"/>
              <a:gd name="connsiteX11" fmla="*/ 3610833 w 5604405"/>
              <a:gd name="connsiteY11" fmla="*/ 4637144 h 6056376"/>
              <a:gd name="connsiteX12" fmla="*/ 3711555 w 5604405"/>
              <a:gd name="connsiteY12" fmla="*/ 4579520 h 6056376"/>
              <a:gd name="connsiteX13" fmla="*/ 2553202 w 5604405"/>
              <a:gd name="connsiteY13" fmla="*/ 3910405 h 6056376"/>
              <a:gd name="connsiteX14" fmla="*/ 3112130 w 5604405"/>
              <a:gd name="connsiteY14" fmla="*/ 3910405 h 6056376"/>
              <a:gd name="connsiteX15" fmla="*/ 3138444 w 5604405"/>
              <a:gd name="connsiteY15" fmla="*/ 3913900 h 6056376"/>
              <a:gd name="connsiteX16" fmla="*/ 3156541 w 5604405"/>
              <a:gd name="connsiteY16" fmla="*/ 3921488 h 6056376"/>
              <a:gd name="connsiteX17" fmla="*/ 3145481 w 5604405"/>
              <a:gd name="connsiteY17" fmla="*/ 3940617 h 6056376"/>
              <a:gd name="connsiteX18" fmla="*/ 2753632 w 5604405"/>
              <a:gd name="connsiteY18" fmla="*/ 4618329 h 6056376"/>
              <a:gd name="connsiteX19" fmla="*/ 2520177 w 5604405"/>
              <a:gd name="connsiteY19" fmla="*/ 4754008 h 6056376"/>
              <a:gd name="connsiteX20" fmla="*/ 2332520 w 5604405"/>
              <a:gd name="connsiteY20" fmla="*/ 4754008 h 6056376"/>
              <a:gd name="connsiteX21" fmla="*/ 2310629 w 5604405"/>
              <a:gd name="connsiteY21" fmla="*/ 4754008 h 6056376"/>
              <a:gd name="connsiteX22" fmla="*/ 2289740 w 5604405"/>
              <a:gd name="connsiteY22" fmla="*/ 4718037 h 6056376"/>
              <a:gd name="connsiteX23" fmla="*/ 2187423 w 5604405"/>
              <a:gd name="connsiteY23" fmla="*/ 4541838 h 6056376"/>
              <a:gd name="connsiteX24" fmla="*/ 2187423 w 5604405"/>
              <a:gd name="connsiteY24" fmla="*/ 4443215 h 6056376"/>
              <a:gd name="connsiteX25" fmla="*/ 2467492 w 5604405"/>
              <a:gd name="connsiteY25" fmla="*/ 3960919 h 6056376"/>
              <a:gd name="connsiteX26" fmla="*/ 2553202 w 5604405"/>
              <a:gd name="connsiteY26" fmla="*/ 3910405 h 6056376"/>
              <a:gd name="connsiteX27" fmla="*/ 1018932 w 5604405"/>
              <a:gd name="connsiteY27" fmla="*/ 1626925 h 6056376"/>
              <a:gd name="connsiteX28" fmla="*/ 2520177 w 5604405"/>
              <a:gd name="connsiteY28" fmla="*/ 1626925 h 6056376"/>
              <a:gd name="connsiteX29" fmla="*/ 2753632 w 5604405"/>
              <a:gd name="connsiteY29" fmla="*/ 1762604 h 6056376"/>
              <a:gd name="connsiteX30" fmla="*/ 3502633 w 5604405"/>
              <a:gd name="connsiteY30" fmla="*/ 3058018 h 6056376"/>
              <a:gd name="connsiteX31" fmla="*/ 3502633 w 5604405"/>
              <a:gd name="connsiteY31" fmla="*/ 3322916 h 6056376"/>
              <a:gd name="connsiteX32" fmla="*/ 3224524 w 5604405"/>
              <a:gd name="connsiteY32" fmla="*/ 3803912 h 6056376"/>
              <a:gd name="connsiteX33" fmla="*/ 3201086 w 5604405"/>
              <a:gd name="connsiteY33" fmla="*/ 3844448 h 6056376"/>
              <a:gd name="connsiteX34" fmla="*/ 3201910 w 5604405"/>
              <a:gd name="connsiteY34" fmla="*/ 3844794 h 6056376"/>
              <a:gd name="connsiteX35" fmla="*/ 3243273 w 5604405"/>
              <a:gd name="connsiteY35" fmla="*/ 3886511 h 6056376"/>
              <a:gd name="connsiteX36" fmla="*/ 3557826 w 5604405"/>
              <a:gd name="connsiteY36" fmla="*/ 4430538 h 6056376"/>
              <a:gd name="connsiteX37" fmla="*/ 3557826 w 5604405"/>
              <a:gd name="connsiteY37" fmla="*/ 4541785 h 6056376"/>
              <a:gd name="connsiteX38" fmla="*/ 3243273 w 5604405"/>
              <a:gd name="connsiteY38" fmla="*/ 5085811 h 6056376"/>
              <a:gd name="connsiteX39" fmla="*/ 3145229 w 5604405"/>
              <a:gd name="connsiteY39" fmla="*/ 5142791 h 6056376"/>
              <a:gd name="connsiteX40" fmla="*/ 2514761 w 5604405"/>
              <a:gd name="connsiteY40" fmla="*/ 5142791 h 6056376"/>
              <a:gd name="connsiteX41" fmla="*/ 2418080 w 5604405"/>
              <a:gd name="connsiteY41" fmla="*/ 5085811 h 6056376"/>
              <a:gd name="connsiteX42" fmla="*/ 2248631 w 5604405"/>
              <a:gd name="connsiteY42" fmla="*/ 4794008 h 6056376"/>
              <a:gd name="connsiteX43" fmla="*/ 2229489 w 5604405"/>
              <a:gd name="connsiteY43" fmla="*/ 4761043 h 6056376"/>
              <a:gd name="connsiteX44" fmla="*/ 2244550 w 5604405"/>
              <a:gd name="connsiteY44" fmla="*/ 4761043 h 6056376"/>
              <a:gd name="connsiteX45" fmla="*/ 2315741 w 5604405"/>
              <a:gd name="connsiteY45" fmla="*/ 4761043 h 6056376"/>
              <a:gd name="connsiteX46" fmla="*/ 2346666 w 5604405"/>
              <a:gd name="connsiteY46" fmla="*/ 4814300 h 6056376"/>
              <a:gd name="connsiteX47" fmla="*/ 2464819 w 5604405"/>
              <a:gd name="connsiteY47" fmla="*/ 5017769 h 6056376"/>
              <a:gd name="connsiteX48" fmla="*/ 2550531 w 5604405"/>
              <a:gd name="connsiteY48" fmla="*/ 5068284 h 6056376"/>
              <a:gd name="connsiteX49" fmla="*/ 3109460 w 5604405"/>
              <a:gd name="connsiteY49" fmla="*/ 5068284 h 6056376"/>
              <a:gd name="connsiteX50" fmla="*/ 3196377 w 5604405"/>
              <a:gd name="connsiteY50" fmla="*/ 5017769 h 6056376"/>
              <a:gd name="connsiteX51" fmla="*/ 3475238 w 5604405"/>
              <a:gd name="connsiteY51" fmla="*/ 4535474 h 6056376"/>
              <a:gd name="connsiteX52" fmla="*/ 3475238 w 5604405"/>
              <a:gd name="connsiteY52" fmla="*/ 4436849 h 6056376"/>
              <a:gd name="connsiteX53" fmla="*/ 3196377 w 5604405"/>
              <a:gd name="connsiteY53" fmla="*/ 3954554 h 6056376"/>
              <a:gd name="connsiteX54" fmla="*/ 3159709 w 5604405"/>
              <a:gd name="connsiteY54" fmla="*/ 3917570 h 6056376"/>
              <a:gd name="connsiteX55" fmla="*/ 3155466 w 5604405"/>
              <a:gd name="connsiteY55" fmla="*/ 3915792 h 6056376"/>
              <a:gd name="connsiteX56" fmla="*/ 3178212 w 5604405"/>
              <a:gd name="connsiteY56" fmla="*/ 3876454 h 6056376"/>
              <a:gd name="connsiteX57" fmla="*/ 3195127 w 5604405"/>
              <a:gd name="connsiteY57" fmla="*/ 3847197 h 6056376"/>
              <a:gd name="connsiteX58" fmla="*/ 3177582 w 5604405"/>
              <a:gd name="connsiteY58" fmla="*/ 3839840 h 6056376"/>
              <a:gd name="connsiteX59" fmla="*/ 3147901 w 5604405"/>
              <a:gd name="connsiteY59" fmla="*/ 3835897 h 6056376"/>
              <a:gd name="connsiteX60" fmla="*/ 2517432 w 5604405"/>
              <a:gd name="connsiteY60" fmla="*/ 3835897 h 6056376"/>
              <a:gd name="connsiteX61" fmla="*/ 2420752 w 5604405"/>
              <a:gd name="connsiteY61" fmla="*/ 3892877 h 6056376"/>
              <a:gd name="connsiteX62" fmla="*/ 2104837 w 5604405"/>
              <a:gd name="connsiteY62" fmla="*/ 4436903 h 6056376"/>
              <a:gd name="connsiteX63" fmla="*/ 2104837 w 5604405"/>
              <a:gd name="connsiteY63" fmla="*/ 4548151 h 6056376"/>
              <a:gd name="connsiteX64" fmla="*/ 2209113 w 5604405"/>
              <a:gd name="connsiteY64" fmla="*/ 4727721 h 6056376"/>
              <a:gd name="connsiteX65" fmla="*/ 2224378 w 5604405"/>
              <a:gd name="connsiteY65" fmla="*/ 4754008 h 6056376"/>
              <a:gd name="connsiteX66" fmla="*/ 2153663 w 5604405"/>
              <a:gd name="connsiteY66" fmla="*/ 4754008 h 6056376"/>
              <a:gd name="connsiteX67" fmla="*/ 1018932 w 5604405"/>
              <a:gd name="connsiteY67" fmla="*/ 4754008 h 6056376"/>
              <a:gd name="connsiteX68" fmla="*/ 788719 w 5604405"/>
              <a:gd name="connsiteY68" fmla="*/ 4618329 h 6056376"/>
              <a:gd name="connsiteX69" fmla="*/ 36477 w 5604405"/>
              <a:gd name="connsiteY69" fmla="*/ 3322916 h 6056376"/>
              <a:gd name="connsiteX70" fmla="*/ 36477 w 5604405"/>
              <a:gd name="connsiteY70" fmla="*/ 3058018 h 6056376"/>
              <a:gd name="connsiteX71" fmla="*/ 788719 w 5604405"/>
              <a:gd name="connsiteY71" fmla="*/ 1762604 h 6056376"/>
              <a:gd name="connsiteX72" fmla="*/ 1018932 w 5604405"/>
              <a:gd name="connsiteY72" fmla="*/ 1626925 h 6056376"/>
              <a:gd name="connsiteX73" fmla="*/ 3636614 w 5604405"/>
              <a:gd name="connsiteY73" fmla="*/ 339380 h 6056376"/>
              <a:gd name="connsiteX74" fmla="*/ 4821522 w 5604405"/>
              <a:gd name="connsiteY74" fmla="*/ 339380 h 6056376"/>
              <a:gd name="connsiteX75" fmla="*/ 4990793 w 5604405"/>
              <a:gd name="connsiteY75" fmla="*/ 436221 h 6056376"/>
              <a:gd name="connsiteX76" fmla="*/ 5583246 w 5604405"/>
              <a:gd name="connsiteY76" fmla="*/ 1479943 h 6056376"/>
              <a:gd name="connsiteX77" fmla="*/ 5583246 w 5604405"/>
              <a:gd name="connsiteY77" fmla="*/ 1680798 h 6056376"/>
              <a:gd name="connsiteX78" fmla="*/ 4990793 w 5604405"/>
              <a:gd name="connsiteY78" fmla="*/ 2724519 h 6056376"/>
              <a:gd name="connsiteX79" fmla="*/ 4821522 w 5604405"/>
              <a:gd name="connsiteY79" fmla="*/ 2821359 h 6056376"/>
              <a:gd name="connsiteX80" fmla="*/ 3636614 w 5604405"/>
              <a:gd name="connsiteY80" fmla="*/ 2821359 h 6056376"/>
              <a:gd name="connsiteX81" fmla="*/ 3467343 w 5604405"/>
              <a:gd name="connsiteY81" fmla="*/ 2724519 h 6056376"/>
              <a:gd name="connsiteX82" fmla="*/ 2874889 w 5604405"/>
              <a:gd name="connsiteY82" fmla="*/ 1680798 h 6056376"/>
              <a:gd name="connsiteX83" fmla="*/ 2874889 w 5604405"/>
              <a:gd name="connsiteY83" fmla="*/ 1479943 h 6056376"/>
              <a:gd name="connsiteX84" fmla="*/ 3467343 w 5604405"/>
              <a:gd name="connsiteY84" fmla="*/ 436221 h 6056376"/>
              <a:gd name="connsiteX85" fmla="*/ 3636614 w 5604405"/>
              <a:gd name="connsiteY85" fmla="*/ 339380 h 6056376"/>
              <a:gd name="connsiteX86" fmla="*/ 1941243 w 5604405"/>
              <a:gd name="connsiteY86" fmla="*/ 0 h 6056376"/>
              <a:gd name="connsiteX87" fmla="*/ 2646300 w 5604405"/>
              <a:gd name="connsiteY87" fmla="*/ 0 h 6056376"/>
              <a:gd name="connsiteX88" fmla="*/ 2747022 w 5604405"/>
              <a:gd name="connsiteY88" fmla="*/ 57624 h 6056376"/>
              <a:gd name="connsiteX89" fmla="*/ 3099551 w 5604405"/>
              <a:gd name="connsiteY89" fmla="*/ 678671 h 6056376"/>
              <a:gd name="connsiteX90" fmla="*/ 3099551 w 5604405"/>
              <a:gd name="connsiteY90" fmla="*/ 798186 h 6056376"/>
              <a:gd name="connsiteX91" fmla="*/ 2747022 w 5604405"/>
              <a:gd name="connsiteY91" fmla="*/ 1419233 h 6056376"/>
              <a:gd name="connsiteX92" fmla="*/ 2646300 w 5604405"/>
              <a:gd name="connsiteY92" fmla="*/ 1476856 h 6056376"/>
              <a:gd name="connsiteX93" fmla="*/ 1941243 w 5604405"/>
              <a:gd name="connsiteY93" fmla="*/ 1476856 h 6056376"/>
              <a:gd name="connsiteX94" fmla="*/ 1840520 w 5604405"/>
              <a:gd name="connsiteY94" fmla="*/ 1419233 h 6056376"/>
              <a:gd name="connsiteX95" fmla="*/ 1487992 w 5604405"/>
              <a:gd name="connsiteY95" fmla="*/ 798186 h 6056376"/>
              <a:gd name="connsiteX96" fmla="*/ 1487992 w 5604405"/>
              <a:gd name="connsiteY96" fmla="*/ 678671 h 6056376"/>
              <a:gd name="connsiteX97" fmla="*/ 1840520 w 5604405"/>
              <a:gd name="connsiteY97" fmla="*/ 57624 h 6056376"/>
              <a:gd name="connsiteX98" fmla="*/ 1941243 w 5604405"/>
              <a:gd name="connsiteY98" fmla="*/ 0 h 605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5604405" h="6056376">
                <a:moveTo>
                  <a:pt x="3711555" y="4579520"/>
                </a:moveTo>
                <a:cubicBezTo>
                  <a:pt x="4416613" y="4579520"/>
                  <a:pt x="4416613" y="4579520"/>
                  <a:pt x="4416613" y="4579520"/>
                </a:cubicBezTo>
                <a:cubicBezTo>
                  <a:pt x="4452285" y="4579520"/>
                  <a:pt x="4498450" y="4605130"/>
                  <a:pt x="4517335" y="4637144"/>
                </a:cubicBezTo>
                <a:cubicBezTo>
                  <a:pt x="4869863" y="5258191"/>
                  <a:pt x="4869863" y="5258191"/>
                  <a:pt x="4869863" y="5258191"/>
                </a:cubicBezTo>
                <a:cubicBezTo>
                  <a:pt x="4886651" y="5292338"/>
                  <a:pt x="4886651" y="5343558"/>
                  <a:pt x="4869863" y="5377706"/>
                </a:cubicBezTo>
                <a:cubicBezTo>
                  <a:pt x="4517335" y="5998753"/>
                  <a:pt x="4517335" y="5998753"/>
                  <a:pt x="4517335" y="5998753"/>
                </a:cubicBezTo>
                <a:cubicBezTo>
                  <a:pt x="4498450" y="6030767"/>
                  <a:pt x="4452285" y="6056376"/>
                  <a:pt x="4416613" y="6056376"/>
                </a:cubicBezTo>
                <a:lnTo>
                  <a:pt x="3711555" y="6056376"/>
                </a:lnTo>
                <a:cubicBezTo>
                  <a:pt x="3673784" y="6056376"/>
                  <a:pt x="3627620" y="6030767"/>
                  <a:pt x="3610833" y="5998753"/>
                </a:cubicBezTo>
                <a:cubicBezTo>
                  <a:pt x="3258304" y="5377706"/>
                  <a:pt x="3258304" y="5377706"/>
                  <a:pt x="3258304" y="5377706"/>
                </a:cubicBezTo>
                <a:cubicBezTo>
                  <a:pt x="3239418" y="5343558"/>
                  <a:pt x="3239418" y="5292338"/>
                  <a:pt x="3258304" y="5258191"/>
                </a:cubicBezTo>
                <a:cubicBezTo>
                  <a:pt x="3610833" y="4637144"/>
                  <a:pt x="3610833" y="4637144"/>
                  <a:pt x="3610833" y="4637144"/>
                </a:cubicBezTo>
                <a:cubicBezTo>
                  <a:pt x="3627620" y="4605130"/>
                  <a:pt x="3673784" y="4579520"/>
                  <a:pt x="3711555" y="4579520"/>
                </a:cubicBezTo>
                <a:close/>
                <a:moveTo>
                  <a:pt x="2553202" y="3910405"/>
                </a:moveTo>
                <a:cubicBezTo>
                  <a:pt x="2553202" y="3910405"/>
                  <a:pt x="2553202" y="3910405"/>
                  <a:pt x="3112130" y="3910405"/>
                </a:cubicBezTo>
                <a:cubicBezTo>
                  <a:pt x="3121184" y="3910405"/>
                  <a:pt x="3130013" y="3911607"/>
                  <a:pt x="3138444" y="3913900"/>
                </a:cubicBezTo>
                <a:lnTo>
                  <a:pt x="3156541" y="3921488"/>
                </a:lnTo>
                <a:lnTo>
                  <a:pt x="3145481" y="3940617"/>
                </a:lnTo>
                <a:cubicBezTo>
                  <a:pt x="3045479" y="4113572"/>
                  <a:pt x="2917476" y="4334957"/>
                  <a:pt x="2753632" y="4618329"/>
                </a:cubicBezTo>
                <a:cubicBezTo>
                  <a:pt x="2704996" y="4702320"/>
                  <a:pt x="2617449" y="4754008"/>
                  <a:pt x="2520177" y="4754008"/>
                </a:cubicBezTo>
                <a:cubicBezTo>
                  <a:pt x="2520177" y="4754008"/>
                  <a:pt x="2520177" y="4754008"/>
                  <a:pt x="2332520" y="4754008"/>
                </a:cubicBezTo>
                <a:lnTo>
                  <a:pt x="2310629" y="4754008"/>
                </a:lnTo>
                <a:lnTo>
                  <a:pt x="2289740" y="4718037"/>
                </a:lnTo>
                <a:cubicBezTo>
                  <a:pt x="2260653" y="4667947"/>
                  <a:pt x="2226808" y="4609662"/>
                  <a:pt x="2187423" y="4541838"/>
                </a:cubicBezTo>
                <a:cubicBezTo>
                  <a:pt x="2169316" y="4511770"/>
                  <a:pt x="2169316" y="4473284"/>
                  <a:pt x="2187423" y="4443215"/>
                </a:cubicBezTo>
                <a:cubicBezTo>
                  <a:pt x="2187423" y="4443215"/>
                  <a:pt x="2187423" y="4443215"/>
                  <a:pt x="2467492" y="3960919"/>
                </a:cubicBezTo>
                <a:cubicBezTo>
                  <a:pt x="2484393" y="3929649"/>
                  <a:pt x="2518193" y="3910405"/>
                  <a:pt x="2553202" y="3910405"/>
                </a:cubicBezTo>
                <a:close/>
                <a:moveTo>
                  <a:pt x="1018932" y="1626925"/>
                </a:moveTo>
                <a:cubicBezTo>
                  <a:pt x="1018932" y="1626925"/>
                  <a:pt x="1018932" y="1626925"/>
                  <a:pt x="2520177" y="1626925"/>
                </a:cubicBezTo>
                <a:cubicBezTo>
                  <a:pt x="2617449" y="1626925"/>
                  <a:pt x="2704996" y="1678612"/>
                  <a:pt x="2753632" y="1762604"/>
                </a:cubicBezTo>
                <a:cubicBezTo>
                  <a:pt x="2753632" y="1762604"/>
                  <a:pt x="2753632" y="1762604"/>
                  <a:pt x="3502633" y="3058018"/>
                </a:cubicBezTo>
                <a:cubicBezTo>
                  <a:pt x="3551270" y="3138780"/>
                  <a:pt x="3551270" y="3242154"/>
                  <a:pt x="3502633" y="3322916"/>
                </a:cubicBezTo>
                <a:cubicBezTo>
                  <a:pt x="3502633" y="3322916"/>
                  <a:pt x="3502633" y="3322916"/>
                  <a:pt x="3224524" y="3803912"/>
                </a:cubicBezTo>
                <a:lnTo>
                  <a:pt x="3201086" y="3844448"/>
                </a:lnTo>
                <a:lnTo>
                  <a:pt x="3201910" y="3844794"/>
                </a:lnTo>
                <a:cubicBezTo>
                  <a:pt x="3218762" y="3854630"/>
                  <a:pt x="3233059" y="3868874"/>
                  <a:pt x="3243273" y="3886511"/>
                </a:cubicBezTo>
                <a:cubicBezTo>
                  <a:pt x="3243273" y="3886511"/>
                  <a:pt x="3243273" y="3886511"/>
                  <a:pt x="3557826" y="4430538"/>
                </a:cubicBezTo>
                <a:cubicBezTo>
                  <a:pt x="3578252" y="4464454"/>
                  <a:pt x="3578252" y="4507867"/>
                  <a:pt x="3557826" y="4541785"/>
                </a:cubicBezTo>
                <a:cubicBezTo>
                  <a:pt x="3557826" y="4541785"/>
                  <a:pt x="3557826" y="4541785"/>
                  <a:pt x="3243273" y="5085811"/>
                </a:cubicBezTo>
                <a:cubicBezTo>
                  <a:pt x="3222847" y="5121083"/>
                  <a:pt x="3186081" y="5142791"/>
                  <a:pt x="3145229" y="5142791"/>
                </a:cubicBezTo>
                <a:cubicBezTo>
                  <a:pt x="3145229" y="5142791"/>
                  <a:pt x="3145229" y="5142791"/>
                  <a:pt x="2514761" y="5142791"/>
                </a:cubicBezTo>
                <a:cubicBezTo>
                  <a:pt x="2475271" y="5142791"/>
                  <a:pt x="2437145" y="5121083"/>
                  <a:pt x="2418080" y="5085811"/>
                </a:cubicBezTo>
                <a:cubicBezTo>
                  <a:pt x="2418080" y="5085811"/>
                  <a:pt x="2418080" y="5085811"/>
                  <a:pt x="2248631" y="4794008"/>
                </a:cubicBezTo>
                <a:lnTo>
                  <a:pt x="2229489" y="4761043"/>
                </a:lnTo>
                <a:lnTo>
                  <a:pt x="2244550" y="4761043"/>
                </a:lnTo>
                <a:lnTo>
                  <a:pt x="2315741" y="4761043"/>
                </a:lnTo>
                <a:lnTo>
                  <a:pt x="2346666" y="4814300"/>
                </a:lnTo>
                <a:cubicBezTo>
                  <a:pt x="2464819" y="5017769"/>
                  <a:pt x="2464819" y="5017769"/>
                  <a:pt x="2464819" y="5017769"/>
                </a:cubicBezTo>
                <a:cubicBezTo>
                  <a:pt x="2481721" y="5049039"/>
                  <a:pt x="2515523" y="5068284"/>
                  <a:pt x="2550531" y="5068284"/>
                </a:cubicBezTo>
                <a:cubicBezTo>
                  <a:pt x="3109460" y="5068284"/>
                  <a:pt x="3109460" y="5068284"/>
                  <a:pt x="3109460" y="5068284"/>
                </a:cubicBezTo>
                <a:cubicBezTo>
                  <a:pt x="3145675" y="5068284"/>
                  <a:pt x="3178269" y="5049039"/>
                  <a:pt x="3196377" y="5017769"/>
                </a:cubicBezTo>
                <a:cubicBezTo>
                  <a:pt x="3475238" y="4535474"/>
                  <a:pt x="3475238" y="4535474"/>
                  <a:pt x="3475238" y="4535474"/>
                </a:cubicBezTo>
                <a:cubicBezTo>
                  <a:pt x="3493346" y="4505405"/>
                  <a:pt x="3493346" y="4466917"/>
                  <a:pt x="3475238" y="4436849"/>
                </a:cubicBezTo>
                <a:cubicBezTo>
                  <a:pt x="3196377" y="3954554"/>
                  <a:pt x="3196377" y="3954554"/>
                  <a:pt x="3196377" y="3954554"/>
                </a:cubicBezTo>
                <a:cubicBezTo>
                  <a:pt x="3187323" y="3938918"/>
                  <a:pt x="3174648" y="3926289"/>
                  <a:pt x="3159709" y="3917570"/>
                </a:cubicBezTo>
                <a:lnTo>
                  <a:pt x="3155466" y="3915792"/>
                </a:lnTo>
                <a:lnTo>
                  <a:pt x="3178212" y="3876454"/>
                </a:lnTo>
                <a:lnTo>
                  <a:pt x="3195127" y="3847197"/>
                </a:lnTo>
                <a:lnTo>
                  <a:pt x="3177582" y="3839840"/>
                </a:lnTo>
                <a:cubicBezTo>
                  <a:pt x="3168071" y="3837253"/>
                  <a:pt x="3158114" y="3835897"/>
                  <a:pt x="3147901" y="3835897"/>
                </a:cubicBezTo>
                <a:cubicBezTo>
                  <a:pt x="2517432" y="3835897"/>
                  <a:pt x="2517432" y="3835897"/>
                  <a:pt x="2517432" y="3835897"/>
                </a:cubicBezTo>
                <a:cubicBezTo>
                  <a:pt x="2477943" y="3835897"/>
                  <a:pt x="2439816" y="3857604"/>
                  <a:pt x="2420752" y="3892877"/>
                </a:cubicBezTo>
                <a:cubicBezTo>
                  <a:pt x="2104837" y="4436903"/>
                  <a:pt x="2104837" y="4436903"/>
                  <a:pt x="2104837" y="4436903"/>
                </a:cubicBezTo>
                <a:cubicBezTo>
                  <a:pt x="2084410" y="4470820"/>
                  <a:pt x="2084410" y="4514233"/>
                  <a:pt x="2104837" y="4548151"/>
                </a:cubicBezTo>
                <a:cubicBezTo>
                  <a:pt x="2144326" y="4616153"/>
                  <a:pt x="2178878" y="4675656"/>
                  <a:pt x="2209113" y="4727721"/>
                </a:cubicBezTo>
                <a:lnTo>
                  <a:pt x="2224378" y="4754008"/>
                </a:lnTo>
                <a:lnTo>
                  <a:pt x="2153663" y="4754008"/>
                </a:lnTo>
                <a:cubicBezTo>
                  <a:pt x="1933754" y="4754008"/>
                  <a:pt x="1581900" y="4754008"/>
                  <a:pt x="1018932" y="4754008"/>
                </a:cubicBezTo>
                <a:cubicBezTo>
                  <a:pt x="924902" y="4754008"/>
                  <a:pt x="834114" y="4702320"/>
                  <a:pt x="788719" y="4618329"/>
                </a:cubicBezTo>
                <a:cubicBezTo>
                  <a:pt x="788719" y="4618329"/>
                  <a:pt x="788719" y="4618329"/>
                  <a:pt x="36477" y="3322916"/>
                </a:cubicBezTo>
                <a:cubicBezTo>
                  <a:pt x="-12160" y="3242154"/>
                  <a:pt x="-12160" y="3138780"/>
                  <a:pt x="36477" y="3058018"/>
                </a:cubicBezTo>
                <a:cubicBezTo>
                  <a:pt x="36477" y="3058018"/>
                  <a:pt x="36477" y="3058018"/>
                  <a:pt x="788719" y="1762604"/>
                </a:cubicBezTo>
                <a:cubicBezTo>
                  <a:pt x="834114" y="1678612"/>
                  <a:pt x="924902" y="1626925"/>
                  <a:pt x="1018932" y="1626925"/>
                </a:cubicBezTo>
                <a:close/>
                <a:moveTo>
                  <a:pt x="3636614" y="339380"/>
                </a:moveTo>
                <a:cubicBezTo>
                  <a:pt x="4821522" y="339380"/>
                  <a:pt x="4821522" y="339380"/>
                  <a:pt x="4821522" y="339380"/>
                </a:cubicBezTo>
                <a:cubicBezTo>
                  <a:pt x="4881471" y="339380"/>
                  <a:pt x="4959055" y="382420"/>
                  <a:pt x="4990793" y="436221"/>
                </a:cubicBezTo>
                <a:cubicBezTo>
                  <a:pt x="5583246" y="1479943"/>
                  <a:pt x="5583246" y="1479943"/>
                  <a:pt x="5583246" y="1479943"/>
                </a:cubicBezTo>
                <a:cubicBezTo>
                  <a:pt x="5611458" y="1537330"/>
                  <a:pt x="5611458" y="1623410"/>
                  <a:pt x="5583246" y="1680798"/>
                </a:cubicBezTo>
                <a:cubicBezTo>
                  <a:pt x="4990793" y="2724519"/>
                  <a:pt x="4990793" y="2724519"/>
                  <a:pt x="4990793" y="2724519"/>
                </a:cubicBezTo>
                <a:cubicBezTo>
                  <a:pt x="4959055" y="2778320"/>
                  <a:pt x="4881471" y="2821359"/>
                  <a:pt x="4821522" y="2821359"/>
                </a:cubicBezTo>
                <a:lnTo>
                  <a:pt x="3636614" y="2821359"/>
                </a:lnTo>
                <a:cubicBezTo>
                  <a:pt x="3573138" y="2821359"/>
                  <a:pt x="3495555" y="2778320"/>
                  <a:pt x="3467343" y="2724519"/>
                </a:cubicBezTo>
                <a:cubicBezTo>
                  <a:pt x="2874889" y="1680798"/>
                  <a:pt x="2874889" y="1680798"/>
                  <a:pt x="2874889" y="1680798"/>
                </a:cubicBezTo>
                <a:cubicBezTo>
                  <a:pt x="2843150" y="1623410"/>
                  <a:pt x="2843150" y="1537330"/>
                  <a:pt x="2874889" y="1479943"/>
                </a:cubicBezTo>
                <a:cubicBezTo>
                  <a:pt x="3467343" y="436221"/>
                  <a:pt x="3467343" y="436221"/>
                  <a:pt x="3467343" y="436221"/>
                </a:cubicBezTo>
                <a:cubicBezTo>
                  <a:pt x="3495555" y="382420"/>
                  <a:pt x="3573138" y="339380"/>
                  <a:pt x="3636614" y="339380"/>
                </a:cubicBezTo>
                <a:close/>
                <a:moveTo>
                  <a:pt x="1941243" y="0"/>
                </a:moveTo>
                <a:cubicBezTo>
                  <a:pt x="2646300" y="0"/>
                  <a:pt x="2646300" y="0"/>
                  <a:pt x="2646300" y="0"/>
                </a:cubicBezTo>
                <a:cubicBezTo>
                  <a:pt x="2681973" y="0"/>
                  <a:pt x="2728138" y="25610"/>
                  <a:pt x="2747022" y="57624"/>
                </a:cubicBezTo>
                <a:cubicBezTo>
                  <a:pt x="3099551" y="678671"/>
                  <a:pt x="3099551" y="678671"/>
                  <a:pt x="3099551" y="678671"/>
                </a:cubicBezTo>
                <a:cubicBezTo>
                  <a:pt x="3116339" y="712818"/>
                  <a:pt x="3116339" y="764038"/>
                  <a:pt x="3099551" y="798186"/>
                </a:cubicBezTo>
                <a:cubicBezTo>
                  <a:pt x="2747022" y="1419233"/>
                  <a:pt x="2747022" y="1419233"/>
                  <a:pt x="2747022" y="1419233"/>
                </a:cubicBezTo>
                <a:cubicBezTo>
                  <a:pt x="2728138" y="1451247"/>
                  <a:pt x="2681973" y="1476856"/>
                  <a:pt x="2646300" y="1476856"/>
                </a:cubicBezTo>
                <a:lnTo>
                  <a:pt x="1941243" y="1476856"/>
                </a:lnTo>
                <a:cubicBezTo>
                  <a:pt x="1903472" y="1476856"/>
                  <a:pt x="1857308" y="1451247"/>
                  <a:pt x="1840520" y="1419233"/>
                </a:cubicBezTo>
                <a:cubicBezTo>
                  <a:pt x="1487992" y="798186"/>
                  <a:pt x="1487992" y="798186"/>
                  <a:pt x="1487992" y="798186"/>
                </a:cubicBezTo>
                <a:cubicBezTo>
                  <a:pt x="1469107" y="764038"/>
                  <a:pt x="1469107" y="712818"/>
                  <a:pt x="1487992" y="678671"/>
                </a:cubicBezTo>
                <a:cubicBezTo>
                  <a:pt x="1840520" y="57624"/>
                  <a:pt x="1840520" y="57624"/>
                  <a:pt x="1840520" y="57624"/>
                </a:cubicBezTo>
                <a:cubicBezTo>
                  <a:pt x="1857308" y="25610"/>
                  <a:pt x="1903472" y="0"/>
                  <a:pt x="194124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7924800" y="4349733"/>
            <a:ext cx="9835189" cy="32321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9900" b="1" dirty="0">
                <a:solidFill>
                  <a:srgbClr val="1C3A66"/>
                </a:solidFill>
                <a:latin typeface="+mj-lt"/>
                <a:ea typeface="+mj-ea"/>
                <a:cs typeface="+mj-cs"/>
              </a:rPr>
              <a:t>¡Gracias!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F2BFDD68-6F3A-4047-A1FA-0D2E358C08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409700"/>
            <a:ext cx="2000763" cy="96300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367" y="8115300"/>
            <a:ext cx="946033" cy="95771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818" y="2123335"/>
            <a:ext cx="2323627" cy="15427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325600" y="7962900"/>
            <a:ext cx="565605" cy="96310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8305800" y="8420100"/>
            <a:ext cx="3628694" cy="641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42" dirty="0">
                <a:solidFill>
                  <a:srgbClr val="0077B6"/>
                </a:solidFill>
                <a:latin typeface="Open Sans Bold"/>
              </a:rPr>
              <a:t>+34 649 26 04 84 Santiago Romera</a:t>
            </a:r>
          </a:p>
          <a:p>
            <a:pPr>
              <a:lnSpc>
                <a:spcPts val="23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42" dirty="0">
                <a:solidFill>
                  <a:srgbClr val="0077B6"/>
                </a:solidFill>
                <a:latin typeface="Open Sans Bold"/>
              </a:rPr>
              <a:t>atencioncliente@gestionrisk.com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219593" y="8116061"/>
            <a:ext cx="2095734" cy="1012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42" dirty="0">
                <a:solidFill>
                  <a:srgbClr val="0077B6"/>
                </a:solidFill>
                <a:latin typeface="Open Sans Bold"/>
              </a:rPr>
              <a:t>C/ Segovia 11</a:t>
            </a:r>
          </a:p>
          <a:p>
            <a:pPr>
              <a:lnSpc>
                <a:spcPts val="23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42" dirty="0">
                <a:solidFill>
                  <a:srgbClr val="0077B6"/>
                </a:solidFill>
                <a:latin typeface="Open Sans Bold"/>
              </a:rPr>
              <a:t>Pozuelo de </a:t>
            </a:r>
            <a:r>
              <a:rPr lang="en-US" sz="1642" dirty="0" err="1">
                <a:solidFill>
                  <a:srgbClr val="0077B6"/>
                </a:solidFill>
                <a:latin typeface="Open Sans Bold"/>
              </a:rPr>
              <a:t>Alarcón</a:t>
            </a:r>
            <a:r>
              <a:rPr lang="en-US" sz="1642" dirty="0">
                <a:solidFill>
                  <a:srgbClr val="0077B6"/>
                </a:solidFill>
                <a:latin typeface="Open Sans Bold"/>
              </a:rPr>
              <a:t>, </a:t>
            </a:r>
          </a:p>
          <a:p>
            <a:pPr>
              <a:lnSpc>
                <a:spcPts val="23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42" dirty="0">
                <a:solidFill>
                  <a:srgbClr val="0077B6"/>
                </a:solidFill>
                <a:latin typeface="Open Sans Bold"/>
              </a:rPr>
              <a:t>28223 Madrid</a:t>
            </a:r>
          </a:p>
        </p:txBody>
      </p:sp>
      <p:pic>
        <p:nvPicPr>
          <p:cNvPr id="10" name="Imagen 9" descr="Teclado de computadora&#10;&#10;Descripción generada automáticamente">
            <a:extLst>
              <a:ext uri="{FF2B5EF4-FFF2-40B4-BE49-F238E27FC236}">
                <a16:creationId xmlns:a16="http://schemas.microsoft.com/office/drawing/2014/main" xmlns="" id="{92FD8DB2-7B49-40B6-B2D6-0B1120B3BB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848100"/>
            <a:ext cx="3019924" cy="323216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" y="1"/>
            <a:ext cx="7848599" cy="10287000"/>
          </a:xfrm>
          <a:prstGeom prst="rect">
            <a:avLst/>
          </a:prstGeom>
          <a:solidFill>
            <a:srgbClr val="16214B"/>
          </a:solidFill>
        </p:spPr>
      </p:sp>
      <p:grpSp>
        <p:nvGrpSpPr>
          <p:cNvPr id="4" name="Group 4"/>
          <p:cNvGrpSpPr/>
          <p:nvPr/>
        </p:nvGrpSpPr>
        <p:grpSpPr>
          <a:xfrm>
            <a:off x="509958" y="4381500"/>
            <a:ext cx="6812789" cy="990600"/>
            <a:chOff x="-1" y="0"/>
            <a:chExt cx="9083719" cy="2340434"/>
          </a:xfrm>
        </p:grpSpPr>
        <p:sp>
          <p:nvSpPr>
            <p:cNvPr id="5" name="AutoShape 5"/>
            <p:cNvSpPr/>
            <p:nvPr/>
          </p:nvSpPr>
          <p:spPr>
            <a:xfrm>
              <a:off x="-1" y="2160401"/>
              <a:ext cx="8870455" cy="180033"/>
            </a:xfrm>
            <a:prstGeom prst="rect">
              <a:avLst/>
            </a:prstGeom>
            <a:solidFill>
              <a:srgbClr val="EB984A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9083718" cy="21209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959"/>
                </a:lnSpc>
              </a:pPr>
              <a:r>
                <a:rPr lang="en-US" sz="6000" b="1" dirty="0">
                  <a:solidFill>
                    <a:srgbClr val="F9FCFF"/>
                  </a:solidFill>
                  <a:latin typeface="Garamond" panose="02020404030301010803" pitchFamily="18" charset="0"/>
                </a:rPr>
                <a:t>TEMAS A TRATAR</a:t>
              </a:r>
            </a:p>
          </p:txBody>
        </p:sp>
      </p:grpSp>
      <p:sp>
        <p:nvSpPr>
          <p:cNvPr id="9" name="2 Marcador de contenido">
            <a:extLst>
              <a:ext uri="{FF2B5EF4-FFF2-40B4-BE49-F238E27FC236}">
                <a16:creationId xmlns:a16="http://schemas.microsoft.com/office/drawing/2014/main" xmlns="" id="{C85512B7-A3A3-485F-95E8-A330ABF346A7}"/>
              </a:ext>
            </a:extLst>
          </p:cNvPr>
          <p:cNvSpPr txBox="1">
            <a:spLocks/>
          </p:cNvSpPr>
          <p:nvPr/>
        </p:nvSpPr>
        <p:spPr bwMode="auto">
          <a:xfrm>
            <a:off x="8458200" y="2527300"/>
            <a:ext cx="94488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lnSpc>
                <a:spcPct val="200000"/>
              </a:lnSpc>
              <a:spcBef>
                <a:spcPct val="20000"/>
              </a:spcBef>
              <a:buClr>
                <a:srgbClr val="0077B6"/>
              </a:buClr>
              <a:buSzPct val="100000"/>
              <a:buFont typeface="+mj-lt"/>
              <a:buAutoNum type="arabicPeriod"/>
              <a:defRPr/>
            </a:pPr>
            <a:r>
              <a:rPr lang="es-ES" sz="3200" b="1" u="sng" dirty="0">
                <a:solidFill>
                  <a:srgbClr val="0077B6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INTRODUCCIÓN</a:t>
            </a:r>
          </a:p>
          <a:p>
            <a:pPr marL="514350" indent="-514350">
              <a:lnSpc>
                <a:spcPct val="200000"/>
              </a:lnSpc>
              <a:spcBef>
                <a:spcPct val="20000"/>
              </a:spcBef>
              <a:buClr>
                <a:srgbClr val="0077B6"/>
              </a:buClr>
              <a:buSzPct val="100000"/>
              <a:buFont typeface="+mj-lt"/>
              <a:buAutoNum type="arabicPeriod"/>
              <a:defRPr/>
            </a:pPr>
            <a:r>
              <a:rPr lang="es-ES" sz="3200" dirty="0">
                <a:solidFill>
                  <a:srgbClr val="0077B6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ALCANCE</a:t>
            </a:r>
          </a:p>
          <a:p>
            <a:pPr marL="514350" indent="-514350">
              <a:lnSpc>
                <a:spcPct val="200000"/>
              </a:lnSpc>
              <a:spcBef>
                <a:spcPct val="20000"/>
              </a:spcBef>
              <a:buClr>
                <a:srgbClr val="0077B6"/>
              </a:buClr>
              <a:buSzPct val="100000"/>
              <a:buFont typeface="+mj-lt"/>
              <a:buAutoNum type="arabicPeriod"/>
              <a:defRPr/>
            </a:pPr>
            <a:r>
              <a:rPr lang="es-ES" sz="3200" dirty="0">
                <a:solidFill>
                  <a:srgbClr val="0077B6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MEJORES PRÁCTICAS INTERNACIONALES</a:t>
            </a:r>
          </a:p>
          <a:p>
            <a:pPr>
              <a:lnSpc>
                <a:spcPct val="200000"/>
              </a:lnSpc>
              <a:spcBef>
                <a:spcPct val="20000"/>
              </a:spcBef>
              <a:buClr>
                <a:srgbClr val="0077B6"/>
              </a:buClr>
              <a:buSzPct val="100000"/>
              <a:defRPr/>
            </a:pPr>
            <a:endParaRPr lang="es-ES" sz="3200" dirty="0">
              <a:solidFill>
                <a:srgbClr val="0077B6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 marL="514350" indent="-514350">
              <a:lnSpc>
                <a:spcPct val="200000"/>
              </a:lnSpc>
              <a:spcBef>
                <a:spcPct val="20000"/>
              </a:spcBef>
              <a:buClr>
                <a:srgbClr val="0077B6"/>
              </a:buClr>
              <a:buSzPct val="100000"/>
              <a:buFont typeface="+mj-lt"/>
              <a:buAutoNum type="arabicPeriod"/>
              <a:defRPr/>
            </a:pPr>
            <a:endParaRPr lang="es-ES" sz="3200" dirty="0">
              <a:solidFill>
                <a:srgbClr val="0077B6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xmlns="" id="{28EEDE17-109F-4588-A834-572D4CFB4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78200" y="98837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16214B"/>
                </a:solidFill>
              </a:rPr>
              <a:pPr/>
              <a:t>2</a:t>
            </a:fld>
            <a:endParaRPr lang="en-US" b="1" dirty="0">
              <a:solidFill>
                <a:srgbClr val="16214B"/>
              </a:solidFill>
            </a:endParaRPr>
          </a:p>
        </p:txBody>
      </p:sp>
      <p:pic>
        <p:nvPicPr>
          <p:cNvPr id="8" name="Imagen 7" descr="Imagen que contiene firmar, señal, calle, azul&#10;&#10;Descripción generada automáticamente">
            <a:extLst>
              <a:ext uri="{FF2B5EF4-FFF2-40B4-BE49-F238E27FC236}">
                <a16:creationId xmlns:a16="http://schemas.microsoft.com/office/drawing/2014/main" xmlns="" id="{9C3A9C7D-8A29-4DEB-B05F-FDA99BAA36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800" y="38100"/>
            <a:ext cx="1600200" cy="1085552"/>
          </a:xfrm>
          <a:prstGeom prst="rect">
            <a:avLst/>
          </a:prstGeom>
        </p:spPr>
      </p:pic>
      <p:pic>
        <p:nvPicPr>
          <p:cNvPr id="15" name="Imagen 14" descr="Imagen que contiene dibujo, ventana&#10;&#10;Descripción generada automáticamente">
            <a:extLst>
              <a:ext uri="{FF2B5EF4-FFF2-40B4-BE49-F238E27FC236}">
                <a16:creationId xmlns:a16="http://schemas.microsoft.com/office/drawing/2014/main" xmlns="" id="{4856381F-58BB-4057-A453-ED16838490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572500"/>
            <a:ext cx="1783330" cy="197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815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1A5FDB8A-F17A-447B-86C0-6B27CBFB1D00}"/>
              </a:ext>
            </a:extLst>
          </p:cNvPr>
          <p:cNvSpPr/>
          <p:nvPr/>
        </p:nvSpPr>
        <p:spPr>
          <a:xfrm>
            <a:off x="5486400" y="2635057"/>
            <a:ext cx="7543800" cy="4946843"/>
          </a:xfrm>
          <a:prstGeom prst="rect">
            <a:avLst/>
          </a:prstGeom>
          <a:solidFill>
            <a:schemeClr val="bg1"/>
          </a:solidFill>
          <a:ln w="38100">
            <a:solidFill>
              <a:srgbClr val="EB98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grpSp>
        <p:nvGrpSpPr>
          <p:cNvPr id="2" name="Group 2"/>
          <p:cNvGrpSpPr/>
          <p:nvPr/>
        </p:nvGrpSpPr>
        <p:grpSpPr>
          <a:xfrm>
            <a:off x="2438400" y="2132848"/>
            <a:ext cx="13258800" cy="7491767"/>
            <a:chOff x="-1219200" y="0"/>
            <a:chExt cx="17678400" cy="9989025"/>
          </a:xfrm>
        </p:grpSpPr>
        <p:sp>
          <p:nvSpPr>
            <p:cNvPr id="5" name="TextBox 5"/>
            <p:cNvSpPr txBox="1"/>
            <p:nvPr/>
          </p:nvSpPr>
          <p:spPr>
            <a:xfrm>
              <a:off x="-1219200" y="7942225"/>
              <a:ext cx="17678400" cy="20468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240"/>
                </a:lnSpc>
              </a:pPr>
              <a:r>
                <a:rPr lang="en-US" sz="4400" spc="120" dirty="0">
                  <a:solidFill>
                    <a:schemeClr val="bg1"/>
                  </a:solidFill>
                  <a:latin typeface="Quire Sans" panose="020B0502040400020003" pitchFamily="34" charset="0"/>
                  <a:cs typeface="Quire Sans" panose="020B0502040400020003" pitchFamily="34" charset="0"/>
                </a:rPr>
                <a:t>“Un hombre con un reloj siempre sabe la hora que es; un hombre con dos relojes nunca está seguro.”</a:t>
              </a:r>
            </a:p>
          </p:txBody>
        </p:sp>
        <p:sp>
          <p:nvSpPr>
            <p:cNvPr id="6" name="AutoShape 6"/>
            <p:cNvSpPr/>
            <p:nvPr/>
          </p:nvSpPr>
          <p:spPr>
            <a:xfrm>
              <a:off x="6711616" y="0"/>
              <a:ext cx="2286936" cy="89758"/>
            </a:xfrm>
            <a:prstGeom prst="rect">
              <a:avLst/>
            </a:prstGeom>
            <a:solidFill>
              <a:srgbClr val="8AABCA"/>
            </a:solidFill>
          </p:spPr>
        </p:sp>
        <p:sp>
          <p:nvSpPr>
            <p:cNvPr id="7" name="AutoShape 7"/>
            <p:cNvSpPr/>
            <p:nvPr/>
          </p:nvSpPr>
          <p:spPr>
            <a:xfrm>
              <a:off x="6711616" y="7463496"/>
              <a:ext cx="2286936" cy="89758"/>
            </a:xfrm>
            <a:prstGeom prst="rect">
              <a:avLst/>
            </a:prstGeom>
            <a:solidFill>
              <a:srgbClr val="8AABCA"/>
            </a:solidFill>
          </p:spPr>
        </p:sp>
      </p:grpSp>
      <p:pic>
        <p:nvPicPr>
          <p:cNvPr id="9" name="Imagen 8" descr="Imagen que contiene objeto, interior, reloj, tabla&#10;&#10;Descripción generada automáticamente">
            <a:extLst>
              <a:ext uri="{FF2B5EF4-FFF2-40B4-BE49-F238E27FC236}">
                <a16:creationId xmlns:a16="http://schemas.microsoft.com/office/drawing/2014/main" xmlns="" id="{2C4DD6F0-DDCE-492C-802B-77ACD7E56D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930" y="2428939"/>
            <a:ext cx="7757160" cy="506639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28D35858-252E-488F-A50C-7B88F4E1C79F}"/>
              </a:ext>
            </a:extLst>
          </p:cNvPr>
          <p:cNvSpPr txBox="1"/>
          <p:nvPr/>
        </p:nvSpPr>
        <p:spPr>
          <a:xfrm>
            <a:off x="7192130" y="974519"/>
            <a:ext cx="46346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4800" b="1" dirty="0">
                <a:solidFill>
                  <a:schemeClr val="bg1"/>
                </a:solidFill>
                <a:latin typeface="Garamond" panose="02020404030301010803" pitchFamily="18" charset="0"/>
              </a:rPr>
              <a:t>LEY DE SEGAL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BF3F4550-636E-450D-A968-FEE042463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1600" y="9178084"/>
            <a:ext cx="1318013" cy="893061"/>
          </a:xfrm>
          <a:prstGeom prst="rect">
            <a:avLst/>
          </a:prstGeom>
        </p:spPr>
      </p:pic>
      <p:pic>
        <p:nvPicPr>
          <p:cNvPr id="14" name="Imagen 13" descr="Imagen que contiene dibujo, ventana&#10;&#10;Descripción generada automáticamente">
            <a:extLst>
              <a:ext uri="{FF2B5EF4-FFF2-40B4-BE49-F238E27FC236}">
                <a16:creationId xmlns:a16="http://schemas.microsoft.com/office/drawing/2014/main" xmlns="" id="{6F27DE20-73E4-4EE0-AE08-1DE00C00BE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572500"/>
            <a:ext cx="1783330" cy="1978164"/>
          </a:xfrm>
          <a:prstGeom prst="rect">
            <a:avLst/>
          </a:prstGeom>
        </p:spPr>
      </p:pic>
      <p:sp>
        <p:nvSpPr>
          <p:cNvPr id="16" name="Marcador de número de diapositiva 15">
            <a:extLst>
              <a:ext uri="{FF2B5EF4-FFF2-40B4-BE49-F238E27FC236}">
                <a16:creationId xmlns:a16="http://schemas.microsoft.com/office/drawing/2014/main" xmlns="" id="{0A144C18-6675-46D4-AD23-06CC4D1CD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78200" y="98837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bg1"/>
                </a:solidFill>
              </a:rPr>
              <a:pPr/>
              <a:t>3</a:t>
            </a:fld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172333" y="20380"/>
            <a:ext cx="6090858" cy="10286999"/>
          </a:xfrm>
          <a:prstGeom prst="rect">
            <a:avLst/>
          </a:prstGeom>
          <a:solidFill>
            <a:srgbClr val="16214B"/>
          </a:solidFill>
        </p:spPr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75C8654B-2874-46D5-AC1C-9FB976B74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78200" y="98837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bg1"/>
                </a:solidFill>
              </a:rPr>
              <a:pPr/>
              <a:t>4</a:t>
            </a:fld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7" name="Picture 7">
            <a:extLst>
              <a:ext uri="{FF2B5EF4-FFF2-40B4-BE49-F238E27FC236}">
                <a16:creationId xmlns:a16="http://schemas.microsoft.com/office/drawing/2014/main" xmlns="" id="{345B2669-2922-4410-9D2D-92D8EF586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2333" y="38100"/>
            <a:ext cx="6090857" cy="80010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rgbClr val="999999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2 Marcador de contenido">
            <a:extLst>
              <a:ext uri="{FF2B5EF4-FFF2-40B4-BE49-F238E27FC236}">
                <a16:creationId xmlns:a16="http://schemas.microsoft.com/office/drawing/2014/main" xmlns="" id="{B7F8CF08-F6A5-42DB-8921-9CD102D61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638300"/>
            <a:ext cx="876300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ct val="0"/>
              </a:spcBef>
              <a:spcAft>
                <a:spcPts val="1200"/>
              </a:spcAft>
              <a:buFont typeface="Wingdings 2" panose="05020102010507070707" pitchFamily="82" charset="2"/>
              <a:buNone/>
            </a:pPr>
            <a:r>
              <a:rPr lang="es-ES" altLang="es-ES" sz="2600" dirty="0">
                <a:solidFill>
                  <a:srgbClr val="00206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Las empresas implementan estrategias para cubrir sus actividades enfocadas cada vez más a </a:t>
            </a:r>
            <a:r>
              <a:rPr lang="es-ES" altLang="es-ES" sz="2600" b="1" dirty="0">
                <a:solidFill>
                  <a:srgbClr val="00206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las nuevas tecnologías </a:t>
            </a:r>
            <a:r>
              <a:rPr lang="es-ES" altLang="es-ES" sz="2600" dirty="0">
                <a:solidFill>
                  <a:srgbClr val="00206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que les permitan acceder, gracias a ellas, a los nuevos canales de distribución: mediadores, redes agénciales, compañías de asistencia, clientes, entidades financieras, </a:t>
            </a:r>
            <a:r>
              <a:rPr lang="es-ES" altLang="es-ES" sz="2600" dirty="0" err="1">
                <a:solidFill>
                  <a:srgbClr val="00206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etc</a:t>
            </a:r>
            <a:r>
              <a:rPr lang="es-ES" altLang="es-ES" sz="2600" dirty="0">
                <a:solidFill>
                  <a:srgbClr val="00206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… Para:</a:t>
            </a:r>
          </a:p>
          <a:p>
            <a:pPr marL="457200" lvl="1" indent="-4572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s-ES" altLang="es-ES" sz="2600" dirty="0">
                <a:solidFill>
                  <a:srgbClr val="00206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Consultar, </a:t>
            </a:r>
          </a:p>
          <a:p>
            <a:pPr marL="457200" lvl="1" indent="-4572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s-ES" altLang="es-ES" sz="2600" dirty="0">
                <a:solidFill>
                  <a:srgbClr val="00206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Descargar datos, </a:t>
            </a:r>
          </a:p>
          <a:p>
            <a:pPr marL="457200" lvl="1" indent="-4572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s-ES" altLang="es-ES" sz="2600" dirty="0">
                <a:solidFill>
                  <a:srgbClr val="00206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Enviar datos,</a:t>
            </a:r>
          </a:p>
          <a:p>
            <a:pPr marL="457200" lvl="1" indent="-4572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s-ES" altLang="es-ES" sz="2600" dirty="0">
                <a:solidFill>
                  <a:srgbClr val="00206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Realizar seguimiento de siniestros, </a:t>
            </a:r>
          </a:p>
          <a:p>
            <a:pPr marL="457200" lvl="1" indent="-4572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s-ES" altLang="es-ES" sz="2600" dirty="0">
                <a:solidFill>
                  <a:srgbClr val="00206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Soporte pre-venta, </a:t>
            </a:r>
          </a:p>
          <a:p>
            <a:pPr marL="457200" lvl="1" indent="-4572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s-ES" altLang="es-ES" sz="2600" dirty="0">
                <a:solidFill>
                  <a:srgbClr val="00206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Vender </a:t>
            </a:r>
          </a:p>
          <a:p>
            <a:pPr marL="457200" lvl="1" indent="-4572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s-ES" altLang="es-ES" sz="2600" dirty="0">
                <a:solidFill>
                  <a:srgbClr val="00206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Gestión de modificaciones post-venta.</a:t>
            </a:r>
          </a:p>
          <a:p>
            <a:pPr marL="457200" lvl="1" indent="-457200"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s-ES" altLang="es-ES" sz="2600" dirty="0">
                <a:solidFill>
                  <a:srgbClr val="00206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etc…</a:t>
            </a:r>
          </a:p>
          <a:p>
            <a:pPr marL="0" indent="0">
              <a:buFont typeface="Wingdings 2" panose="05020102010507070707" pitchFamily="82" charset="2"/>
              <a:buNone/>
            </a:pPr>
            <a:r>
              <a:rPr lang="es-ES" altLang="es-ES" sz="2600" dirty="0">
                <a:solidFill>
                  <a:srgbClr val="00206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Multitud de </a:t>
            </a:r>
            <a:r>
              <a:rPr lang="es-ES" altLang="es-ES" sz="2600" b="1" dirty="0">
                <a:solidFill>
                  <a:srgbClr val="00206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datos que entran, desde diferentes fuentes y entornos</a:t>
            </a:r>
            <a:r>
              <a:rPr lang="es-ES" altLang="es-ES" sz="2600" dirty="0">
                <a:solidFill>
                  <a:srgbClr val="00206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 en los sistemas de información.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5DD0F136-1AEE-40C7-8563-296ABA91A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3200" y="8496300"/>
            <a:ext cx="2133600" cy="1445688"/>
          </a:xfrm>
          <a:prstGeom prst="rect">
            <a:avLst/>
          </a:prstGeom>
        </p:spPr>
      </p:pic>
      <p:pic>
        <p:nvPicPr>
          <p:cNvPr id="4" name="Imagen 3" descr="Imagen que contiene dibujo, ventana&#10;&#10;Descripción generada automáticamente">
            <a:extLst>
              <a:ext uri="{FF2B5EF4-FFF2-40B4-BE49-F238E27FC236}">
                <a16:creationId xmlns:a16="http://schemas.microsoft.com/office/drawing/2014/main" xmlns="" id="{DCB86DFF-533A-4BE9-8A50-4372D84F16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7012" y="-277411"/>
            <a:ext cx="1783330" cy="1716570"/>
          </a:xfrm>
          <a:prstGeom prst="rect">
            <a:avLst/>
          </a:prstGeom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xmlns="" id="{A4CD9D36-B682-4200-BDA1-1E893D4661C4}"/>
              </a:ext>
            </a:extLst>
          </p:cNvPr>
          <p:cNvSpPr txBox="1"/>
          <p:nvPr/>
        </p:nvSpPr>
        <p:spPr>
          <a:xfrm>
            <a:off x="1371600" y="420034"/>
            <a:ext cx="9084764" cy="812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59"/>
              </a:lnSpc>
            </a:pPr>
            <a:r>
              <a:rPr lang="en-US" sz="4800" b="1" dirty="0">
                <a:solidFill>
                  <a:srgbClr val="273755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INTRODUCCIÓN</a:t>
            </a:r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xmlns="" id="{5D3C95C9-993C-4C94-85A6-0B2077BE4391}"/>
              </a:ext>
            </a:extLst>
          </p:cNvPr>
          <p:cNvSpPr/>
          <p:nvPr/>
        </p:nvSpPr>
        <p:spPr>
          <a:xfrm>
            <a:off x="1295400" y="1333500"/>
            <a:ext cx="4741364" cy="76200"/>
          </a:xfrm>
          <a:prstGeom prst="rect">
            <a:avLst/>
          </a:prstGeom>
          <a:solidFill>
            <a:srgbClr val="EB984A"/>
          </a:solidFill>
        </p:spPr>
      </p:sp>
    </p:spTree>
    <p:extLst>
      <p:ext uri="{BB962C8B-B14F-4D97-AF65-F5344CB8AC3E}">
        <p14:creationId xmlns:p14="http://schemas.microsoft.com/office/powerpoint/2010/main" val="2688444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15"/>
          <p:cNvSpPr/>
          <p:nvPr/>
        </p:nvSpPr>
        <p:spPr>
          <a:xfrm>
            <a:off x="13561" y="12370"/>
            <a:ext cx="18277367" cy="1951589"/>
          </a:xfrm>
          <a:prstGeom prst="rect">
            <a:avLst/>
          </a:prstGeom>
          <a:solidFill>
            <a:schemeClr val="bg1"/>
          </a:solidFill>
          <a:ln w="38100">
            <a:solidFill>
              <a:srgbClr val="EB984A"/>
            </a:solidFill>
          </a:ln>
        </p:spPr>
      </p:sp>
      <p:sp>
        <p:nvSpPr>
          <p:cNvPr id="16" name="TextBox 16"/>
          <p:cNvSpPr txBox="1"/>
          <p:nvPr/>
        </p:nvSpPr>
        <p:spPr>
          <a:xfrm>
            <a:off x="1066800" y="495300"/>
            <a:ext cx="13907344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40"/>
              </a:lnSpc>
            </a:pPr>
            <a:r>
              <a:rPr lang="en-US" sz="5400" b="1" spc="120" dirty="0">
                <a:solidFill>
                  <a:srgbClr val="16214B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CALIDAD DEL DATO ENFOQUE</a:t>
            </a:r>
          </a:p>
        </p:txBody>
      </p:sp>
      <p:sp>
        <p:nvSpPr>
          <p:cNvPr id="23" name="Marcador de número de diapositiva 22">
            <a:extLst>
              <a:ext uri="{FF2B5EF4-FFF2-40B4-BE49-F238E27FC236}">
                <a16:creationId xmlns:a16="http://schemas.microsoft.com/office/drawing/2014/main" xmlns="" id="{36DE2C63-1B94-4128-9FA2-5D89B14F8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78200" y="98837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bg1"/>
                </a:solidFill>
              </a:rPr>
              <a:pPr/>
              <a:t>5</a:t>
            </a:fld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27" name="Picture 10">
            <a:extLst>
              <a:ext uri="{FF2B5EF4-FFF2-40B4-BE49-F238E27FC236}">
                <a16:creationId xmlns:a16="http://schemas.microsoft.com/office/drawing/2014/main" xmlns="" id="{E4F8576A-6870-43D5-8270-79D2D7F69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67" y="5021653"/>
            <a:ext cx="3320733" cy="2959451"/>
          </a:xfrm>
          <a:prstGeom prst="flowChartConnector">
            <a:avLst/>
          </a:prstGeom>
          <a:noFill/>
          <a:ln w="38100">
            <a:solidFill>
              <a:srgbClr val="EB984A"/>
            </a:solidFill>
            <a:miter lim="800000"/>
            <a:headEnd/>
            <a:tailEnd/>
          </a:ln>
          <a:effectLst>
            <a:prstShdw prst="shdw17" dist="17961" dir="2700000">
              <a:srgbClr val="999999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9" descr="uso racional de medicamentos">
            <a:extLst>
              <a:ext uri="{FF2B5EF4-FFF2-40B4-BE49-F238E27FC236}">
                <a16:creationId xmlns:a16="http://schemas.microsoft.com/office/drawing/2014/main" xmlns="" id="{BA7D1D8A-0C40-4420-9DB0-D1BA7111F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2265" y="2552700"/>
            <a:ext cx="3320733" cy="2706953"/>
          </a:xfrm>
          <a:prstGeom prst="flowChartConnector">
            <a:avLst/>
          </a:prstGeom>
          <a:noFill/>
          <a:ln w="38100">
            <a:solidFill>
              <a:srgbClr val="EB984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>
            <a:extLst>
              <a:ext uri="{FF2B5EF4-FFF2-40B4-BE49-F238E27FC236}">
                <a16:creationId xmlns:a16="http://schemas.microsoft.com/office/drawing/2014/main" xmlns="" id="{537484BD-E90B-4CCD-B496-B132BD889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800" y="6437134"/>
            <a:ext cx="3320733" cy="2909927"/>
          </a:xfrm>
          <a:prstGeom prst="flowChartConnector">
            <a:avLst/>
          </a:prstGeom>
          <a:noFill/>
          <a:ln w="38100">
            <a:solidFill>
              <a:srgbClr val="EB984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11 CuadroTexto">
            <a:extLst>
              <a:ext uri="{FF2B5EF4-FFF2-40B4-BE49-F238E27FC236}">
                <a16:creationId xmlns:a16="http://schemas.microsoft.com/office/drawing/2014/main" xmlns="" id="{8293523F-EB67-48B9-8158-9ED021BFB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1663" y="3075682"/>
            <a:ext cx="113109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r"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es-ES" altLang="es-ES" sz="3200" b="1" dirty="0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¿Que les parecería un hospital que aplicara a sus pacientes la medicación con una fiabilidad del 95%? </a:t>
            </a:r>
          </a:p>
        </p:txBody>
      </p:sp>
      <p:sp>
        <p:nvSpPr>
          <p:cNvPr id="36" name="12 CuadroTexto">
            <a:extLst>
              <a:ext uri="{FF2B5EF4-FFF2-40B4-BE49-F238E27FC236}">
                <a16:creationId xmlns:a16="http://schemas.microsoft.com/office/drawing/2014/main" xmlns="" id="{B45A0973-EB99-42F1-9EB8-DFB184001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753100"/>
            <a:ext cx="80640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3200" b="1" dirty="0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¿Y una nómina con un 90% de exactitud?.</a:t>
            </a:r>
            <a:endParaRPr lang="es-ES" altLang="es-ES" sz="3200" dirty="0">
              <a:solidFill>
                <a:schemeClr val="bg1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  <p:sp>
        <p:nvSpPr>
          <p:cNvPr id="38" name="13 CuadroTexto">
            <a:extLst>
              <a:ext uri="{FF2B5EF4-FFF2-40B4-BE49-F238E27FC236}">
                <a16:creationId xmlns:a16="http://schemas.microsoft.com/office/drawing/2014/main" xmlns="" id="{E51712B2-8296-460B-824C-D5E69D05E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7577197"/>
            <a:ext cx="60198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s-ES" altLang="es-ES" sz="3200" b="1" dirty="0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¿Una compañía aérea que asegurara un 85% de acierto en sus aterrizajes?.</a:t>
            </a:r>
          </a:p>
          <a:p>
            <a:pPr algn="r"/>
            <a:endParaRPr lang="es-ES" altLang="es-ES" sz="3200" dirty="0">
              <a:solidFill>
                <a:schemeClr val="bg1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  <p:pic>
        <p:nvPicPr>
          <p:cNvPr id="48" name="Imagen 47" descr="Imagen que contiene firmar, señal, calle, azul&#10;&#10;Descripción generada automáticamente">
            <a:extLst>
              <a:ext uri="{FF2B5EF4-FFF2-40B4-BE49-F238E27FC236}">
                <a16:creationId xmlns:a16="http://schemas.microsoft.com/office/drawing/2014/main" xmlns="" id="{0DC89BC2-5022-44C4-A90E-11E0059293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0114" y="38100"/>
            <a:ext cx="1329391" cy="901839"/>
          </a:xfrm>
          <a:prstGeom prst="rect">
            <a:avLst/>
          </a:prstGeom>
        </p:spPr>
      </p:pic>
      <p:sp>
        <p:nvSpPr>
          <p:cNvPr id="52" name="AutoShape 12">
            <a:extLst>
              <a:ext uri="{FF2B5EF4-FFF2-40B4-BE49-F238E27FC236}">
                <a16:creationId xmlns:a16="http://schemas.microsoft.com/office/drawing/2014/main" xmlns="" id="{7F27B73F-8E70-4DDD-9C71-01B4753DCF07}"/>
              </a:ext>
            </a:extLst>
          </p:cNvPr>
          <p:cNvSpPr/>
          <p:nvPr/>
        </p:nvSpPr>
        <p:spPr>
          <a:xfrm>
            <a:off x="1066800" y="1290388"/>
            <a:ext cx="10058400" cy="73591"/>
          </a:xfrm>
          <a:prstGeom prst="rect">
            <a:avLst/>
          </a:prstGeom>
          <a:solidFill>
            <a:srgbClr val="EB984A"/>
          </a:solidFill>
          <a:ln>
            <a:solidFill>
              <a:srgbClr val="002060"/>
            </a:solidFill>
          </a:ln>
        </p:spPr>
        <p:txBody>
          <a:bodyPr/>
          <a:lstStyle/>
          <a:p>
            <a:endParaRPr lang="es-PA" dirty="0"/>
          </a:p>
        </p:txBody>
      </p:sp>
      <p:pic>
        <p:nvPicPr>
          <p:cNvPr id="2" name="Imagen 1" descr="Imagen que contiene dibujo, ventana&#10;&#10;Descripción generada automáticamente">
            <a:extLst>
              <a:ext uri="{FF2B5EF4-FFF2-40B4-BE49-F238E27FC236}">
                <a16:creationId xmlns:a16="http://schemas.microsoft.com/office/drawing/2014/main" xmlns="" id="{D1B3DD7B-F966-4749-9A5A-9C30943774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70" y="8724900"/>
            <a:ext cx="1783330" cy="17165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76200" y="-69071"/>
            <a:ext cx="18288000" cy="2297220"/>
            <a:chOff x="3470088" y="-92095"/>
            <a:chExt cx="22508680" cy="3062960"/>
          </a:xfrm>
        </p:grpSpPr>
        <p:sp>
          <p:nvSpPr>
            <p:cNvPr id="4" name="AutoShape 4"/>
            <p:cNvSpPr/>
            <p:nvPr/>
          </p:nvSpPr>
          <p:spPr>
            <a:xfrm>
              <a:off x="3470088" y="-92095"/>
              <a:ext cx="22508680" cy="3062960"/>
            </a:xfrm>
            <a:prstGeom prst="rect">
              <a:avLst/>
            </a:prstGeom>
            <a:solidFill>
              <a:srgbClr val="16214B"/>
            </a:solidFill>
          </p:spPr>
          <p:txBody>
            <a:bodyPr/>
            <a:lstStyle/>
            <a:p>
              <a:endParaRPr lang="es-PA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4595522" y="976172"/>
              <a:ext cx="11723271" cy="11066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959"/>
                </a:lnSpc>
              </a:pPr>
              <a:r>
                <a:rPr lang="en-US" sz="4800" b="1" dirty="0">
                  <a:solidFill>
                    <a:srgbClr val="F9FCFF"/>
                  </a:solidFill>
                  <a:latin typeface="Quire Sans" panose="020B0502040400020003" pitchFamily="34" charset="0"/>
                  <a:cs typeface="Quire Sans" panose="020B0502040400020003" pitchFamily="34" charset="0"/>
                </a:rPr>
                <a:t>CALIDAD DEL DATO ENFOQUE</a:t>
              </a:r>
            </a:p>
          </p:txBody>
        </p:sp>
        <p:sp>
          <p:nvSpPr>
            <p:cNvPr id="12" name="AutoShape 12"/>
            <p:cNvSpPr/>
            <p:nvPr/>
          </p:nvSpPr>
          <p:spPr>
            <a:xfrm flipV="1">
              <a:off x="4595522" y="2286000"/>
              <a:ext cx="10597837" cy="101600"/>
            </a:xfrm>
            <a:prstGeom prst="rect">
              <a:avLst/>
            </a:prstGeom>
            <a:solidFill>
              <a:srgbClr val="EB984A"/>
            </a:solidFill>
          </p:spPr>
          <p:txBody>
            <a:bodyPr/>
            <a:lstStyle/>
            <a:p>
              <a:endParaRPr lang="es-PA" dirty="0"/>
            </a:p>
          </p:txBody>
        </p:sp>
      </p:grpSp>
      <p:sp>
        <p:nvSpPr>
          <p:cNvPr id="13" name="Marcador de número de diapositiva 12">
            <a:extLst>
              <a:ext uri="{FF2B5EF4-FFF2-40B4-BE49-F238E27FC236}">
                <a16:creationId xmlns:a16="http://schemas.microsoft.com/office/drawing/2014/main" xmlns="" id="{5BBF5053-7FFB-4BED-A78E-0CF0050B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78200" y="98837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16214B"/>
                </a:solidFill>
              </a:rPr>
              <a:pPr/>
              <a:t>6</a:t>
            </a:fld>
            <a:endParaRPr lang="en-US" b="1" dirty="0">
              <a:solidFill>
                <a:srgbClr val="16214B"/>
              </a:solidFill>
            </a:endParaRP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xmlns="" id="{FC99CD10-E845-4901-B6F0-868B708C7AAD}"/>
              </a:ext>
            </a:extLst>
          </p:cNvPr>
          <p:cNvSpPr txBox="1">
            <a:spLocks/>
          </p:cNvSpPr>
          <p:nvPr/>
        </p:nvSpPr>
        <p:spPr>
          <a:xfrm>
            <a:off x="7227516" y="2760771"/>
            <a:ext cx="10527084" cy="7107129"/>
          </a:xfrm>
          <a:prstGeom prst="rect">
            <a:avLst/>
          </a:prstGeom>
          <a:ln w="38100">
            <a:noFill/>
          </a:ln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accent1"/>
              </a:buClr>
              <a:buSzPct val="75000"/>
              <a:buFont typeface="Wingdings 2" pitchFamily="18" charset="2"/>
              <a:buNone/>
              <a:defRPr/>
            </a:pPr>
            <a:r>
              <a:rPr kumimoji="1" lang="es-ES" sz="3200" kern="0" dirty="0">
                <a:solidFill>
                  <a:srgbClr val="00206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La calidad del dato es un </a:t>
            </a:r>
            <a:r>
              <a:rPr kumimoji="1" lang="es-ES" sz="3200" b="1" i="1" u="sng" kern="0" dirty="0">
                <a:solidFill>
                  <a:srgbClr val="00206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requisito emergente</a:t>
            </a:r>
            <a:r>
              <a:rPr kumimoji="1" lang="es-ES" sz="3200" kern="0" dirty="0">
                <a:solidFill>
                  <a:srgbClr val="00206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, que se desprende de las necesidades de información confiable y certera.</a:t>
            </a:r>
          </a:p>
          <a:p>
            <a:pPr algn="just" eaLnBrk="1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2" pitchFamily="18" charset="2"/>
              <a:buNone/>
              <a:defRPr/>
            </a:pPr>
            <a:endParaRPr kumimoji="1" lang="es-ES" sz="3200" kern="0" dirty="0">
              <a:solidFill>
                <a:srgbClr val="002060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 algn="just" eaLnBrk="1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2" pitchFamily="18" charset="2"/>
              <a:buNone/>
              <a:defRPr/>
            </a:pPr>
            <a:r>
              <a:rPr kumimoji="1" lang="es-ES" sz="3200" kern="0" dirty="0">
                <a:solidFill>
                  <a:srgbClr val="00206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Cada minuto, en la operación diaria de un negocio, se toman decisiones, la mayor parte </a:t>
            </a:r>
            <a:r>
              <a:rPr kumimoji="1" lang="es-ES" sz="3200" b="1" i="1" u="sng" kern="0" dirty="0">
                <a:solidFill>
                  <a:srgbClr val="00206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a través de la información</a:t>
            </a:r>
            <a:r>
              <a:rPr kumimoji="1" lang="es-ES" sz="3200" i="1" kern="0" dirty="0">
                <a:solidFill>
                  <a:srgbClr val="00206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  </a:t>
            </a:r>
            <a:r>
              <a:rPr kumimoji="1" lang="es-ES" sz="3200" kern="0" dirty="0">
                <a:solidFill>
                  <a:srgbClr val="00206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y, afortunadamente, cada vez </a:t>
            </a:r>
            <a:r>
              <a:rPr kumimoji="1" lang="es-ES" sz="3200" b="1" i="1" u="sng" kern="0" dirty="0">
                <a:solidFill>
                  <a:srgbClr val="00206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menos a través de la intuición</a:t>
            </a:r>
            <a:r>
              <a:rPr kumimoji="1" lang="es-ES" sz="3200" kern="0" dirty="0">
                <a:solidFill>
                  <a:srgbClr val="00206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.</a:t>
            </a:r>
          </a:p>
          <a:p>
            <a:pPr algn="just" eaLnBrk="1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2" pitchFamily="18" charset="2"/>
              <a:buNone/>
              <a:defRPr/>
            </a:pPr>
            <a:endParaRPr kumimoji="1" lang="es-ES" sz="3200" kern="0" dirty="0">
              <a:solidFill>
                <a:srgbClr val="002060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 algn="just" eaLnBrk="1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 2" pitchFamily="18" charset="2"/>
              <a:buNone/>
              <a:defRPr/>
            </a:pPr>
            <a:r>
              <a:rPr kumimoji="1" lang="es-ES" sz="3200" kern="0" dirty="0">
                <a:solidFill>
                  <a:srgbClr val="00206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Cuanto más usamos la información, y menos utilizamos la intuición, más seguro se puede estar de haber tomado una </a:t>
            </a:r>
            <a:r>
              <a:rPr kumimoji="1" lang="es-ES" sz="3200" b="1" i="1" u="sng" kern="0" dirty="0">
                <a:solidFill>
                  <a:srgbClr val="00206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buena decisión</a:t>
            </a:r>
            <a:r>
              <a:rPr kumimoji="1" lang="es-ES" sz="3200" kern="0" dirty="0">
                <a:solidFill>
                  <a:srgbClr val="00206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.</a:t>
            </a:r>
          </a:p>
        </p:txBody>
      </p:sp>
      <p:pic>
        <p:nvPicPr>
          <p:cNvPr id="1026" name="Picture 2" descr="36 días, el tiempo medio para aprender una nueva habilidad">
            <a:extLst>
              <a:ext uri="{FF2B5EF4-FFF2-40B4-BE49-F238E27FC236}">
                <a16:creationId xmlns:a16="http://schemas.microsoft.com/office/drawing/2014/main" xmlns="" id="{C0B56E14-805F-47E8-AA06-468C31216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84" y="3199326"/>
            <a:ext cx="5703516" cy="583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5B8D6765-F4E9-48F8-BE17-5EE462DCF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7587" y="0"/>
            <a:ext cx="1318013" cy="893061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3F07725F-FA65-42B8-80F1-1BD5AAE0EF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814" y="9340109"/>
            <a:ext cx="1891986" cy="90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542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" y="1"/>
            <a:ext cx="7848599" cy="10287000"/>
          </a:xfrm>
          <a:prstGeom prst="rect">
            <a:avLst/>
          </a:prstGeom>
          <a:solidFill>
            <a:srgbClr val="16214B"/>
          </a:solidFill>
        </p:spPr>
      </p:sp>
      <p:grpSp>
        <p:nvGrpSpPr>
          <p:cNvPr id="4" name="Group 4"/>
          <p:cNvGrpSpPr/>
          <p:nvPr/>
        </p:nvGrpSpPr>
        <p:grpSpPr>
          <a:xfrm>
            <a:off x="509958" y="4381500"/>
            <a:ext cx="6812789" cy="990600"/>
            <a:chOff x="-1" y="0"/>
            <a:chExt cx="9083719" cy="2340434"/>
          </a:xfrm>
        </p:grpSpPr>
        <p:sp>
          <p:nvSpPr>
            <p:cNvPr id="5" name="AutoShape 5"/>
            <p:cNvSpPr/>
            <p:nvPr/>
          </p:nvSpPr>
          <p:spPr>
            <a:xfrm>
              <a:off x="-1" y="2160401"/>
              <a:ext cx="8870455" cy="180033"/>
            </a:xfrm>
            <a:prstGeom prst="rect">
              <a:avLst/>
            </a:prstGeom>
            <a:solidFill>
              <a:srgbClr val="EB984A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9083718" cy="21209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959"/>
                </a:lnSpc>
              </a:pPr>
              <a:r>
                <a:rPr lang="en-US" sz="6000" b="1" dirty="0">
                  <a:solidFill>
                    <a:srgbClr val="F9FCFF"/>
                  </a:solidFill>
                  <a:latin typeface="Garamond" panose="02020404030301010803" pitchFamily="18" charset="0"/>
                </a:rPr>
                <a:t>TEMAS A TRATAR</a:t>
              </a:r>
            </a:p>
          </p:txBody>
        </p:sp>
      </p:grpSp>
      <p:sp>
        <p:nvSpPr>
          <p:cNvPr id="9" name="2 Marcador de contenido">
            <a:extLst>
              <a:ext uri="{FF2B5EF4-FFF2-40B4-BE49-F238E27FC236}">
                <a16:creationId xmlns:a16="http://schemas.microsoft.com/office/drawing/2014/main" xmlns="" id="{C85512B7-A3A3-485F-95E8-A330ABF346A7}"/>
              </a:ext>
            </a:extLst>
          </p:cNvPr>
          <p:cNvSpPr txBox="1">
            <a:spLocks/>
          </p:cNvSpPr>
          <p:nvPr/>
        </p:nvSpPr>
        <p:spPr bwMode="auto">
          <a:xfrm>
            <a:off x="8458200" y="2527300"/>
            <a:ext cx="94488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lnSpc>
                <a:spcPct val="200000"/>
              </a:lnSpc>
              <a:spcBef>
                <a:spcPct val="20000"/>
              </a:spcBef>
              <a:buClr>
                <a:srgbClr val="0077B6"/>
              </a:buClr>
              <a:buSzPct val="100000"/>
              <a:buFont typeface="+mj-lt"/>
              <a:buAutoNum type="arabicPeriod"/>
              <a:defRPr/>
            </a:pPr>
            <a:r>
              <a:rPr lang="es-ES" sz="3200" dirty="0">
                <a:solidFill>
                  <a:srgbClr val="0077B6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INTRODUCCIÓN</a:t>
            </a:r>
          </a:p>
          <a:p>
            <a:pPr marL="514350" indent="-514350">
              <a:lnSpc>
                <a:spcPct val="200000"/>
              </a:lnSpc>
              <a:spcBef>
                <a:spcPct val="20000"/>
              </a:spcBef>
              <a:buClr>
                <a:srgbClr val="0077B6"/>
              </a:buClr>
              <a:buSzPct val="100000"/>
              <a:buFont typeface="+mj-lt"/>
              <a:buAutoNum type="arabicPeriod"/>
              <a:defRPr/>
            </a:pPr>
            <a:r>
              <a:rPr lang="es-ES" sz="3200" b="1" u="sng" dirty="0">
                <a:solidFill>
                  <a:srgbClr val="0077B6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ALCANCE</a:t>
            </a:r>
          </a:p>
          <a:p>
            <a:pPr marL="514350" indent="-514350">
              <a:lnSpc>
                <a:spcPct val="200000"/>
              </a:lnSpc>
              <a:spcBef>
                <a:spcPct val="20000"/>
              </a:spcBef>
              <a:buClr>
                <a:srgbClr val="0077B6"/>
              </a:buClr>
              <a:buSzPct val="100000"/>
              <a:buFont typeface="+mj-lt"/>
              <a:buAutoNum type="arabicPeriod"/>
              <a:defRPr/>
            </a:pPr>
            <a:r>
              <a:rPr lang="es-ES" sz="3200" dirty="0">
                <a:solidFill>
                  <a:srgbClr val="0077B6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MEJORES PRÁCTICAS INTERNACIONALES</a:t>
            </a:r>
          </a:p>
          <a:p>
            <a:pPr>
              <a:lnSpc>
                <a:spcPct val="200000"/>
              </a:lnSpc>
              <a:spcBef>
                <a:spcPct val="20000"/>
              </a:spcBef>
              <a:buClr>
                <a:srgbClr val="0077B6"/>
              </a:buClr>
              <a:buSzPct val="100000"/>
              <a:defRPr/>
            </a:pPr>
            <a:endParaRPr lang="es-ES" sz="3200" dirty="0">
              <a:solidFill>
                <a:srgbClr val="0077B6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 marL="514350" indent="-514350">
              <a:lnSpc>
                <a:spcPct val="200000"/>
              </a:lnSpc>
              <a:spcBef>
                <a:spcPct val="20000"/>
              </a:spcBef>
              <a:buClr>
                <a:srgbClr val="0077B6"/>
              </a:buClr>
              <a:buSzPct val="100000"/>
              <a:buFont typeface="+mj-lt"/>
              <a:buAutoNum type="arabicPeriod"/>
              <a:defRPr/>
            </a:pPr>
            <a:endParaRPr lang="es-ES" sz="3200" dirty="0">
              <a:solidFill>
                <a:srgbClr val="0077B6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xmlns="" id="{28EEDE17-109F-4588-A834-572D4CFB4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78200" y="98837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16214B"/>
                </a:solidFill>
              </a:rPr>
              <a:pPr/>
              <a:t>7</a:t>
            </a:fld>
            <a:endParaRPr lang="en-US" b="1" dirty="0">
              <a:solidFill>
                <a:srgbClr val="16214B"/>
              </a:solidFill>
            </a:endParaRPr>
          </a:p>
        </p:txBody>
      </p:sp>
      <p:pic>
        <p:nvPicPr>
          <p:cNvPr id="8" name="Imagen 7" descr="Imagen que contiene firmar, señal, calle, azul&#10;&#10;Descripción generada automáticamente">
            <a:extLst>
              <a:ext uri="{FF2B5EF4-FFF2-40B4-BE49-F238E27FC236}">
                <a16:creationId xmlns:a16="http://schemas.microsoft.com/office/drawing/2014/main" xmlns="" id="{9C3A9C7D-8A29-4DEB-B05F-FDA99BAA36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800" y="38100"/>
            <a:ext cx="1600200" cy="1085552"/>
          </a:xfrm>
          <a:prstGeom prst="rect">
            <a:avLst/>
          </a:prstGeom>
        </p:spPr>
      </p:pic>
      <p:pic>
        <p:nvPicPr>
          <p:cNvPr id="3" name="Imagen 2" descr="Imagen que contiene dibujo, ventana&#10;&#10;Descripción generada automáticamente">
            <a:extLst>
              <a:ext uri="{FF2B5EF4-FFF2-40B4-BE49-F238E27FC236}">
                <a16:creationId xmlns:a16="http://schemas.microsoft.com/office/drawing/2014/main" xmlns="" id="{06818BBF-66D1-48C8-B554-5E2E75E16B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572500"/>
            <a:ext cx="1783330" cy="197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885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0"/>
            <a:ext cx="18288000" cy="2297220"/>
            <a:chOff x="3563874" y="0"/>
            <a:chExt cx="22508680" cy="3062960"/>
          </a:xfrm>
        </p:grpSpPr>
        <p:sp>
          <p:nvSpPr>
            <p:cNvPr id="4" name="AutoShape 4"/>
            <p:cNvSpPr/>
            <p:nvPr/>
          </p:nvSpPr>
          <p:spPr>
            <a:xfrm>
              <a:off x="3563874" y="0"/>
              <a:ext cx="22508680" cy="3062960"/>
            </a:xfrm>
            <a:prstGeom prst="rect">
              <a:avLst/>
            </a:prstGeom>
            <a:solidFill>
              <a:srgbClr val="16214B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4220377" y="322183"/>
              <a:ext cx="20914315" cy="13542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defRPr/>
              </a:pPr>
              <a:r>
                <a:rPr lang="en-US" sz="3600" b="1" dirty="0">
                  <a:solidFill>
                    <a:schemeClr val="bg1"/>
                  </a:solidFill>
                  <a:latin typeface="Quire Sans" panose="020B0502040400020003" pitchFamily="34" charset="0"/>
                  <a:cs typeface="Quire Sans" panose="020B0502040400020003" pitchFamily="34" charset="0"/>
                </a:rPr>
                <a:t>CALIDAD DEL DATO  </a:t>
              </a:r>
              <a:r>
                <a:rPr lang="en-US" sz="3000" dirty="0">
                  <a:solidFill>
                    <a:schemeClr val="bg1"/>
                  </a:solidFill>
                  <a:latin typeface="Quire Sans" panose="020B0502040400020003" pitchFamily="34" charset="0"/>
                  <a:cs typeface="Quire Sans" panose="020B0502040400020003" pitchFamily="34" charset="0"/>
                </a:rPr>
                <a:t>es un concepto Multidimensional que posee multiples de</a:t>
              </a:r>
              <a:r>
                <a:rPr lang="es-ES" sz="3000" dirty="0">
                  <a:solidFill>
                    <a:schemeClr val="bg1"/>
                  </a:solidFill>
                  <a:latin typeface="Quire Sans" panose="020B0502040400020003" pitchFamily="34" charset="0"/>
                  <a:cs typeface="Quire Sans" panose="020B0502040400020003" pitchFamily="34" charset="0"/>
                </a:rPr>
                <a:t>finiciones y como tal ha de ser descompuesto en dimensiones que puedan ser definidas, identificadas y por tanto medibles.</a:t>
              </a:r>
            </a:p>
          </p:txBody>
        </p:sp>
        <p:sp>
          <p:nvSpPr>
            <p:cNvPr id="12" name="AutoShape 12"/>
            <p:cNvSpPr/>
            <p:nvPr/>
          </p:nvSpPr>
          <p:spPr>
            <a:xfrm>
              <a:off x="4220377" y="1986800"/>
              <a:ext cx="7035196" cy="96000"/>
            </a:xfrm>
            <a:prstGeom prst="rect">
              <a:avLst/>
            </a:prstGeom>
            <a:solidFill>
              <a:srgbClr val="EB984A"/>
            </a:solidFill>
          </p:spPr>
          <p:txBody>
            <a:bodyPr/>
            <a:lstStyle/>
            <a:p>
              <a:endParaRPr lang="es-PA" dirty="0"/>
            </a:p>
          </p:txBody>
        </p:sp>
      </p:grpSp>
      <p:sp>
        <p:nvSpPr>
          <p:cNvPr id="13" name="Marcador de número de diapositiva 12">
            <a:extLst>
              <a:ext uri="{FF2B5EF4-FFF2-40B4-BE49-F238E27FC236}">
                <a16:creationId xmlns:a16="http://schemas.microsoft.com/office/drawing/2014/main" xmlns="" id="{5BBF5053-7FFB-4BED-A78E-0CF0050B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154400" y="98837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16214B"/>
                </a:solidFill>
              </a:rPr>
              <a:pPr/>
              <a:t>8</a:t>
            </a:fld>
            <a:endParaRPr lang="en-US" b="1" dirty="0">
              <a:solidFill>
                <a:srgbClr val="16214B"/>
              </a:solidFill>
            </a:endParaRP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xmlns="" id="{25629C6E-E5FF-47CF-8E99-443A650AEAD9}"/>
              </a:ext>
            </a:extLst>
          </p:cNvPr>
          <p:cNvSpPr txBox="1"/>
          <p:nvPr/>
        </p:nvSpPr>
        <p:spPr>
          <a:xfrm>
            <a:off x="1447800" y="1740813"/>
            <a:ext cx="150114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defRPr/>
            </a:pPr>
            <a:r>
              <a:rPr lang="es-ES" sz="2800" kern="0" dirty="0">
                <a:solidFill>
                  <a:schemeClr val="bg1"/>
                </a:solidFill>
                <a:effectLst/>
                <a:latin typeface="Quire Sans" panose="020B0502040400020003" pitchFamily="34" charset="0"/>
                <a:cs typeface="Quire Sans" panose="020B0502040400020003" pitchFamily="34" charset="0"/>
              </a:rPr>
              <a:t>NORMA ISO 25012, </a:t>
            </a:r>
            <a:r>
              <a:rPr lang="es-ES" sz="2800" dirty="0">
                <a:solidFill>
                  <a:schemeClr val="bg1"/>
                </a:solidFill>
                <a:latin typeface="Arial" pitchFamily="34" charset="0"/>
              </a:rPr>
              <a:t>nos ayuda a categorizar estas DIMENSIONES. Veámoslas a continuación:</a:t>
            </a:r>
            <a:endParaRPr lang="es-ES" altLang="es-ES" sz="2800" kern="0" dirty="0">
              <a:solidFill>
                <a:schemeClr val="bg1"/>
              </a:solidFill>
              <a:effectLst/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  <p:pic>
        <p:nvPicPr>
          <p:cNvPr id="7" name="Imagen 6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xmlns="" id="{F379440D-69B9-4430-B7D5-AE5CB81D3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478571"/>
            <a:ext cx="11658600" cy="7617930"/>
          </a:xfrm>
          <a:prstGeom prst="rect">
            <a:avLst/>
          </a:prstGeom>
        </p:spPr>
      </p:pic>
      <p:pic>
        <p:nvPicPr>
          <p:cNvPr id="10" name="Imagen 9" descr="Imagen que contiene firmar, señal, calle, azul&#10;&#10;Descripción generada automáticamente">
            <a:extLst>
              <a:ext uri="{FF2B5EF4-FFF2-40B4-BE49-F238E27FC236}">
                <a16:creationId xmlns:a16="http://schemas.microsoft.com/office/drawing/2014/main" xmlns="" id="{5B4C0303-5B49-4E3A-8302-EF20129714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814" y="8959811"/>
            <a:ext cx="1600200" cy="108555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0110ED58-AD0F-46E4-BADE-3E6299787E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8300"/>
            <a:ext cx="1891986" cy="908791"/>
          </a:xfrm>
          <a:prstGeom prst="rect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5B94AC24-30FD-4794-B520-A99399AE823D}"/>
              </a:ext>
            </a:extLst>
          </p:cNvPr>
          <p:cNvSpPr/>
          <p:nvPr/>
        </p:nvSpPr>
        <p:spPr>
          <a:xfrm>
            <a:off x="3276600" y="2478572"/>
            <a:ext cx="11624930" cy="1046420"/>
          </a:xfrm>
          <a:prstGeom prst="rect">
            <a:avLst/>
          </a:prstGeom>
          <a:solidFill>
            <a:srgbClr val="0077B6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0B3F41B9-8C2F-4E85-974F-EDA4BA9824D9}"/>
              </a:ext>
            </a:extLst>
          </p:cNvPr>
          <p:cNvSpPr txBox="1"/>
          <p:nvPr/>
        </p:nvSpPr>
        <p:spPr>
          <a:xfrm>
            <a:off x="4876800" y="2683014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4000" b="1" dirty="0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CALIDAD DE PRODUCTO DE DATOS</a:t>
            </a:r>
          </a:p>
        </p:txBody>
      </p:sp>
    </p:spTree>
    <p:extLst>
      <p:ext uri="{BB962C8B-B14F-4D97-AF65-F5344CB8AC3E}">
        <p14:creationId xmlns:p14="http://schemas.microsoft.com/office/powerpoint/2010/main" val="846452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0"/>
            <a:ext cx="18288000" cy="2297220"/>
            <a:chOff x="3563874" y="0"/>
            <a:chExt cx="22508680" cy="3062960"/>
          </a:xfrm>
        </p:grpSpPr>
        <p:sp>
          <p:nvSpPr>
            <p:cNvPr id="4" name="AutoShape 4"/>
            <p:cNvSpPr/>
            <p:nvPr/>
          </p:nvSpPr>
          <p:spPr>
            <a:xfrm>
              <a:off x="3563874" y="0"/>
              <a:ext cx="22508680" cy="3062960"/>
            </a:xfrm>
            <a:prstGeom prst="rect">
              <a:avLst/>
            </a:prstGeom>
            <a:solidFill>
              <a:srgbClr val="16214B"/>
            </a:solidFill>
          </p:spPr>
          <p:txBody>
            <a:bodyPr/>
            <a:lstStyle/>
            <a:p>
              <a:endParaRPr lang="es-PA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4689308" y="863600"/>
              <a:ext cx="14082059" cy="11066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959"/>
                </a:lnSpc>
              </a:pPr>
              <a:r>
                <a:rPr lang="en-US" sz="4800" b="1" dirty="0">
                  <a:solidFill>
                    <a:srgbClr val="F9FCFF"/>
                  </a:solidFill>
                  <a:latin typeface="Quire Sans" panose="020B0502040400020003" pitchFamily="34" charset="0"/>
                  <a:cs typeface="Quire Sans" panose="020B0502040400020003" pitchFamily="34" charset="0"/>
                </a:rPr>
                <a:t>ALCANCE DEL PROYECTO</a:t>
              </a:r>
            </a:p>
          </p:txBody>
        </p:sp>
        <p:sp>
          <p:nvSpPr>
            <p:cNvPr id="12" name="AutoShape 12"/>
            <p:cNvSpPr/>
            <p:nvPr/>
          </p:nvSpPr>
          <p:spPr>
            <a:xfrm flipV="1">
              <a:off x="4689308" y="2082800"/>
              <a:ext cx="9097258" cy="96000"/>
            </a:xfrm>
            <a:prstGeom prst="rect">
              <a:avLst/>
            </a:prstGeom>
            <a:solidFill>
              <a:srgbClr val="EB984A"/>
            </a:solidFill>
          </p:spPr>
          <p:txBody>
            <a:bodyPr/>
            <a:lstStyle/>
            <a:p>
              <a:endParaRPr lang="es-PA" dirty="0"/>
            </a:p>
          </p:txBody>
        </p:sp>
      </p:grpSp>
      <p:sp>
        <p:nvSpPr>
          <p:cNvPr id="13" name="Marcador de número de diapositiva 12">
            <a:extLst>
              <a:ext uri="{FF2B5EF4-FFF2-40B4-BE49-F238E27FC236}">
                <a16:creationId xmlns:a16="http://schemas.microsoft.com/office/drawing/2014/main" xmlns="" id="{5BBF5053-7FFB-4BED-A78E-0CF0050B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78200" y="98837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16214B"/>
                </a:solidFill>
              </a:rPr>
              <a:pPr/>
              <a:t>9</a:t>
            </a:fld>
            <a:endParaRPr lang="en-US" dirty="0">
              <a:solidFill>
                <a:srgbClr val="16214B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36F7A5CD-B04E-4073-BC34-31BA07EFE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7863" y="143862"/>
            <a:ext cx="1318013" cy="89306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9A8FC961-F4B5-43F4-98DB-A030760D9B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86" y="9340109"/>
            <a:ext cx="1891986" cy="90879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1F3B77E2-89BB-4702-A60E-93C96CB959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2895599"/>
            <a:ext cx="16459200" cy="616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85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498</Words>
  <Application>Microsoft Office PowerPoint</Application>
  <PresentationFormat>Personalizado</PresentationFormat>
  <Paragraphs>88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Arial</vt:lpstr>
      <vt:lpstr>Calibri</vt:lpstr>
      <vt:lpstr>Garamond</vt:lpstr>
      <vt:lpstr>Open Sans Bold</vt:lpstr>
      <vt:lpstr>Quire Sans</vt:lpstr>
      <vt:lpstr>Wingdings</vt:lpstr>
      <vt:lpstr>Wingdings 2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Yadira Sierra</dc:creator>
  <cp:lastModifiedBy>Hernan Pablo Castillejo</cp:lastModifiedBy>
  <cp:revision>13</cp:revision>
  <dcterms:created xsi:type="dcterms:W3CDTF">2020-09-22T06:01:10Z</dcterms:created>
  <dcterms:modified xsi:type="dcterms:W3CDTF">2020-11-04T17:31:54Z</dcterms:modified>
</cp:coreProperties>
</file>